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5FF1E0-54E4-6558-1320-99AE2A4CA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509DEB1-0DFE-A932-F878-F0CE1676A4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5FE0900-5CC3-DCEB-ABF1-6DC0AEBE8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F28DE3-865C-DC42-2D41-5EB303988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6165A26-2DD9-514F-C8C5-F5D83AE6A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97548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D59BC7-42E9-8C15-570A-86F2084D7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22BF3A4-B7D9-755C-E335-F882EADC3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7E4513-88E0-2730-1DF5-BCF870891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85F77EB-4803-0C74-AAD4-FC8917D05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1BF0A4-4AD4-D09E-DDA3-97BE0EFA0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078088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C4A0A25-F73C-F80B-A197-CB0B8EB0D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57B536E-E29C-7AD0-BA61-3B158D6CF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FA4EAE-8D53-00C9-2CD2-65B3F6A1D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DA061AB-29FE-6030-ECC0-F8C26546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1BE572-8567-F37F-5EA8-59188C163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07952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DE40AE-C34B-0029-E79B-10E479C3F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CF72DC-44A5-5C2B-0A25-37FE6E430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A75474-E836-7C9E-41F0-6DFBD827B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2734DC-4E76-BB1D-F29E-08D9DBA9E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7DAB4C-9BB0-201C-5BA0-6D65D51B8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99089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FC01E-EAE4-1683-DED0-5CE071428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D57897C-03FD-84F5-5643-336AC1CD2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C67FCA-882D-743D-B814-130649A28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B2D42F-F352-76AF-3EEA-D648CB814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14538E-5354-B862-4078-C0B55AE3F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43735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D5405A-8F74-4D95-F269-42D633A86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CCBB9D-0963-D494-AD1F-FC2D952E6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9AE90DE-4E2A-D07D-FBF7-FDD034DF5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AAFBA39-C598-9CD8-4D39-E383D54F7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FF88FB5-EF18-EF12-D184-940765F3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9FA3957-C947-9D97-82E8-82626B41B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12328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8310C2-37D8-043E-5249-F3582D3E0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5232F6-F7F0-6F6D-1B8C-93E206101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3775F4C-D0C2-2154-A012-A4ED7E1F5B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EB8FEC4-421E-5CBC-EF13-8F44108DCB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1B6D86-671A-BC22-99C5-C295AA3FC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1F623EA-0236-990F-9112-26D3E21BB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DBB19FE-0639-6C38-367C-DEF3BE5E5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F7E0CC4-3C8F-1D42-B119-7F55A18A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3446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F643E6-8915-E6D2-2395-5C091CD80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4A3C4E-DA4C-2A31-495E-2F198AE97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F714015-B223-0066-2C0F-F2B973C33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B918B0A-8D9C-84E5-9F36-0830FFEAB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87382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2D6967-8285-D754-1E77-D67BBFC6C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85B99C-CD14-6784-F625-78CCE2AEA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CDC901D-3606-4BA5-F9C2-17B5E41CD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675123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C8EE75-910C-A931-B605-CDF1CA4CB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F886A3-C6A6-DDBF-66B0-529964519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BFDC05-8C06-6BFE-BC63-0AA8ABD31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2567B26-BE5A-7997-BB63-81D26ABB1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D4B4905-7112-EF9E-22D6-F7E6EB2AA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7E65428-5830-B610-4A87-FA0B07415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723954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EE587A-4C58-99DD-6DC1-5B09416D0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0E61E05-D7CC-E31F-EF15-BC7913EAA4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C7429BA-CB7E-DE3B-37A8-136481BCA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579071-CD22-15F0-DF49-5FF018DC4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05A277B-AADD-F540-BD2C-D3B0DE46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1A925F-EF35-D228-CCA3-F468EEB9A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343955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11C7456-B3B3-2F66-442B-0B1B09E9F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8DA0BD-768F-1E43-3363-A5703E0BF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4B2E17-D2DD-B7C4-2EC6-9DC8FE61C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42C239-8587-4411-A918-1B4FF85612FC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591F2B-CEFD-1AE1-B8B8-45DB1EDD5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2BA1ED-CCEB-967E-DC9A-EBB9D5903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E8A692-FFEA-46A6-AA67-A86892E6AA7B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02689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A809902-7B6A-742E-7119-904BFAA0AB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D16739B4-9E23-421C-0106-7C42FB09A9AD}"/>
              </a:ext>
            </a:extLst>
          </p:cNvPr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3BCBEED0-732D-260F-D701-2BA54E64403E}"/>
              </a:ext>
            </a:extLst>
          </p:cNvPr>
          <p:cNvSpPr/>
          <p:nvPr/>
        </p:nvSpPr>
        <p:spPr>
          <a:xfrm>
            <a:off x="8356600" y="-1397000"/>
            <a:ext cx="4572000" cy="4572000"/>
          </a:xfrm>
          <a:prstGeom prst="round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867DE53A-EA7E-6CCE-C689-DE696E3E086D}"/>
              </a:ext>
            </a:extLst>
          </p:cNvPr>
          <p:cNvSpPr/>
          <p:nvPr/>
        </p:nvSpPr>
        <p:spPr>
          <a:xfrm>
            <a:off x="9271000" y="-508000"/>
            <a:ext cx="2667000" cy="2667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EF1F6B8C-430E-C492-64DD-CE61C237B17B}"/>
              </a:ext>
            </a:extLst>
          </p:cNvPr>
          <p:cNvCxnSpPr/>
          <p:nvPr/>
        </p:nvCxnSpPr>
        <p:spPr>
          <a:xfrm>
            <a:off x="8432800" y="3835400"/>
            <a:ext cx="33528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3C67F5A2-71AE-051E-C86C-9120E28BBE5C}"/>
              </a:ext>
            </a:extLst>
          </p:cNvPr>
          <p:cNvSpPr/>
          <p:nvPr/>
        </p:nvSpPr>
        <p:spPr>
          <a:xfrm>
            <a:off x="8737600" y="3759200"/>
            <a:ext cx="152400" cy="1524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757D23D9-94FA-F91F-E767-35EFAC2AB2B3}"/>
              </a:ext>
            </a:extLst>
          </p:cNvPr>
          <p:cNvSpPr/>
          <p:nvPr/>
        </p:nvSpPr>
        <p:spPr>
          <a:xfrm>
            <a:off x="9499600" y="3759200"/>
            <a:ext cx="152400" cy="1524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8E42B6A7-9D72-FE07-9907-4D2C45B879B7}"/>
              </a:ext>
            </a:extLst>
          </p:cNvPr>
          <p:cNvSpPr/>
          <p:nvPr/>
        </p:nvSpPr>
        <p:spPr>
          <a:xfrm>
            <a:off x="10388600" y="3759200"/>
            <a:ext cx="152400" cy="1524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3BB212E9-B5F9-1F39-70C7-BDC2364486F0}"/>
              </a:ext>
            </a:extLst>
          </p:cNvPr>
          <p:cNvSpPr/>
          <p:nvPr/>
        </p:nvSpPr>
        <p:spPr>
          <a:xfrm>
            <a:off x="11277600" y="3759200"/>
            <a:ext cx="152400" cy="1524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4A62B7D6-6BDA-7A49-C7F0-0826A8EBEC7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381000"/>
            <a:ext cx="1320800" cy="1320800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5801E63B-CA5A-C7A9-7BDA-2F496C00623B}"/>
              </a:ext>
            </a:extLst>
          </p:cNvPr>
          <p:cNvSpPr txBox="1"/>
          <p:nvPr/>
        </p:nvSpPr>
        <p:spPr>
          <a:xfrm>
            <a:off x="685800" y="2082800"/>
            <a:ext cx="82550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00" b="1">
                <a:solidFill>
                  <a:srgbClr val="17A398"/>
                </a:solidFill>
                <a:latin typeface="Aptos" panose="020B0004020202020204" pitchFamily="34" charset="0"/>
              </a:rPr>
              <a:t>INDEPENDENT TECHNICAL PARTNER ON THE CLIENT SIDE</a:t>
            </a:r>
            <a:endParaRPr lang="en-SE" sz="10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23E01751-08E5-4C78-0694-745F48F8B12D}"/>
              </a:ext>
            </a:extLst>
          </p:cNvPr>
          <p:cNvSpPr txBox="1"/>
          <p:nvPr/>
        </p:nvSpPr>
        <p:spPr>
          <a:xfrm>
            <a:off x="660400" y="2514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3400" b="1">
                <a:solidFill>
                  <a:srgbClr val="FFFFFF"/>
                </a:solidFill>
                <a:latin typeface="Aptos" panose="020B0004020202020204" pitchFamily="34" charset="0"/>
              </a:rPr>
              <a:t>Control across complex technical environments</a:t>
            </a:r>
            <a:endParaRPr lang="en-SE" sz="34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12F0A787-6FFE-004D-BE92-B532F6CD63CB}"/>
              </a:ext>
            </a:extLst>
          </p:cNvPr>
          <p:cNvSpPr txBox="1"/>
          <p:nvPr/>
        </p:nvSpPr>
        <p:spPr>
          <a:xfrm>
            <a:off x="685800" y="4165600"/>
            <a:ext cx="80645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500">
                <a:solidFill>
                  <a:srgbClr val="DCE7F3"/>
                </a:solidFill>
                <a:latin typeface="Aptos" panose="020B0004020202020204" pitchFamily="34" charset="0"/>
              </a:rPr>
              <a:t>HubMind helps asset owners connect systems, information, requirements, suppliers and accountability throughout the lifecycle.</a:t>
            </a:r>
            <a:endParaRPr lang="en-SE" sz="1500">
              <a:solidFill>
                <a:srgbClr val="DCE7F3"/>
              </a:solidFill>
              <a:latin typeface="Aptos" panose="020B0004020202020204" pitchFamily="34" charset="0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8B485A29-F3D5-7363-4DE7-987370043683}"/>
              </a:ext>
            </a:extLst>
          </p:cNvPr>
          <p:cNvSpPr txBox="1"/>
          <p:nvPr/>
        </p:nvSpPr>
        <p:spPr>
          <a:xfrm>
            <a:off x="685800" y="6070600"/>
            <a:ext cx="22860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000" b="1">
                <a:solidFill>
                  <a:srgbClr val="17A398"/>
                </a:solidFill>
                <a:latin typeface="Aptos" panose="020B0004020202020204" pitchFamily="34" charset="0"/>
              </a:rPr>
              <a:t>HUBMIND.SE</a:t>
            </a:r>
            <a:endParaRPr lang="en-SE" sz="10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626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F28D761-F337-79BE-44CE-C2D29F9DC94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D124DAFB-313C-9528-6A0A-3FFC3A66AC90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9F5D14C-CD55-BF31-5A6B-452F542B0D0E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WHY HUBMIND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9F9D8C8-8AFD-3C8A-B918-5E390750EA14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02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D1E93BD6-A10C-F97C-8F1C-9902ED84DB66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76454A0E-F12F-3A4A-2312-B701C55014E3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D613614-F7FA-4C1D-F091-2E9AC0D28181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800" b="1">
                <a:solidFill>
                  <a:srgbClr val="04194E"/>
                </a:solidFill>
                <a:latin typeface="Aptos" panose="020B0004020202020204" pitchFamily="34" charset="0"/>
              </a:rPr>
              <a:t>Complexity lives between the boxes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76E6704-4687-2565-89C0-227AE4BAE051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300">
                <a:solidFill>
                  <a:srgbClr val="596B89"/>
                </a:solidFill>
                <a:latin typeface="Aptos" panose="020B0004020202020204" pitchFamily="34" charset="0"/>
              </a:rPr>
              <a:t>Technical problems rarely begin inside one system. They grow across the interfaces.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591B691F-FA70-3C87-2F39-0F96A2042840}"/>
              </a:ext>
            </a:extLst>
          </p:cNvPr>
          <p:cNvSpPr/>
          <p:nvPr/>
        </p:nvSpPr>
        <p:spPr>
          <a:xfrm>
            <a:off x="660400" y="2717800"/>
            <a:ext cx="2235200" cy="14732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0DD4FFC-10E2-3F5F-55E8-4E2C68E3B9D1}"/>
              </a:ext>
            </a:extLst>
          </p:cNvPr>
          <p:cNvSpPr/>
          <p:nvPr/>
        </p:nvSpPr>
        <p:spPr>
          <a:xfrm>
            <a:off x="660400" y="2717800"/>
            <a:ext cx="2235200" cy="1016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E1C40D2E-A127-025C-AC52-8DD5A4078762}"/>
              </a:ext>
            </a:extLst>
          </p:cNvPr>
          <p:cNvSpPr txBox="1"/>
          <p:nvPr/>
        </p:nvSpPr>
        <p:spPr>
          <a:xfrm>
            <a:off x="863600" y="3200400"/>
            <a:ext cx="18288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SYSTEMS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9ECD8B40-8BB9-A9DB-259B-9EC489B2270C}"/>
              </a:ext>
            </a:extLst>
          </p:cNvPr>
          <p:cNvCxnSpPr/>
          <p:nvPr/>
        </p:nvCxnSpPr>
        <p:spPr>
          <a:xfrm>
            <a:off x="2895600" y="3454400"/>
            <a:ext cx="4826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5FD957CF-05BE-4F8E-7BA1-EF8C78E944F9}"/>
              </a:ext>
            </a:extLst>
          </p:cNvPr>
          <p:cNvSpPr/>
          <p:nvPr/>
        </p:nvSpPr>
        <p:spPr>
          <a:xfrm>
            <a:off x="3378200" y="2717800"/>
            <a:ext cx="2235200" cy="14732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C386978-3DFC-3DB2-AE98-C66667D18EE8}"/>
              </a:ext>
            </a:extLst>
          </p:cNvPr>
          <p:cNvSpPr/>
          <p:nvPr/>
        </p:nvSpPr>
        <p:spPr>
          <a:xfrm>
            <a:off x="3378200" y="2717800"/>
            <a:ext cx="2235200" cy="101600"/>
          </a:xfrm>
          <a:prstGeom prst="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BE7F8831-314F-6749-BDD6-91182E5AABCE}"/>
              </a:ext>
            </a:extLst>
          </p:cNvPr>
          <p:cNvSpPr txBox="1"/>
          <p:nvPr/>
        </p:nvSpPr>
        <p:spPr>
          <a:xfrm>
            <a:off x="3581400" y="3200400"/>
            <a:ext cx="18288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SUPPLIERS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D949AAB4-7FDB-BC40-E9C6-91EA5A1F97EE}"/>
              </a:ext>
            </a:extLst>
          </p:cNvPr>
          <p:cNvCxnSpPr/>
          <p:nvPr/>
        </p:nvCxnSpPr>
        <p:spPr>
          <a:xfrm>
            <a:off x="5613400" y="3454400"/>
            <a:ext cx="4826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5E7DA22E-DE11-C383-55EF-EDED41C72487}"/>
              </a:ext>
            </a:extLst>
          </p:cNvPr>
          <p:cNvSpPr/>
          <p:nvPr/>
        </p:nvSpPr>
        <p:spPr>
          <a:xfrm>
            <a:off x="6096000" y="2717800"/>
            <a:ext cx="2235200" cy="14732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486E45EF-23B5-A247-AE4F-014A5323F558}"/>
              </a:ext>
            </a:extLst>
          </p:cNvPr>
          <p:cNvSpPr/>
          <p:nvPr/>
        </p:nvSpPr>
        <p:spPr>
          <a:xfrm>
            <a:off x="6096000" y="2717800"/>
            <a:ext cx="2235200" cy="1016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1C350D46-F095-5B20-EF2C-030D91124CC9}"/>
              </a:ext>
            </a:extLst>
          </p:cNvPr>
          <p:cNvSpPr txBox="1"/>
          <p:nvPr/>
        </p:nvSpPr>
        <p:spPr>
          <a:xfrm>
            <a:off x="6299200" y="3200400"/>
            <a:ext cx="18288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INFORMATION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61388C5C-B716-0BEF-2B0B-3657BF23FBD2}"/>
              </a:ext>
            </a:extLst>
          </p:cNvPr>
          <p:cNvCxnSpPr/>
          <p:nvPr/>
        </p:nvCxnSpPr>
        <p:spPr>
          <a:xfrm>
            <a:off x="8331200" y="3454400"/>
            <a:ext cx="4826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7C7A3DC0-95FB-6EBE-3BA0-6F87850FB64F}"/>
              </a:ext>
            </a:extLst>
          </p:cNvPr>
          <p:cNvSpPr/>
          <p:nvPr/>
        </p:nvSpPr>
        <p:spPr>
          <a:xfrm>
            <a:off x="8813800" y="2717800"/>
            <a:ext cx="2235200" cy="14732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BCF01315-2E01-408C-0B40-00473A31CBCC}"/>
              </a:ext>
            </a:extLst>
          </p:cNvPr>
          <p:cNvSpPr/>
          <p:nvPr/>
        </p:nvSpPr>
        <p:spPr>
          <a:xfrm>
            <a:off x="8813800" y="2717800"/>
            <a:ext cx="2235200" cy="101600"/>
          </a:xfrm>
          <a:prstGeom prst="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BE1CB417-32C4-D07A-E017-AA5720AE9E8F}"/>
              </a:ext>
            </a:extLst>
          </p:cNvPr>
          <p:cNvSpPr txBox="1"/>
          <p:nvPr/>
        </p:nvSpPr>
        <p:spPr>
          <a:xfrm>
            <a:off x="9017000" y="3200400"/>
            <a:ext cx="18288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ACCOUNTABILITY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29B6A8AF-F1D7-8512-58C2-AD9A19E78939}"/>
              </a:ext>
            </a:extLst>
          </p:cNvPr>
          <p:cNvSpPr/>
          <p:nvPr/>
        </p:nvSpPr>
        <p:spPr>
          <a:xfrm>
            <a:off x="1955800" y="4749800"/>
            <a:ext cx="8255000" cy="736600"/>
          </a:xfrm>
          <a:prstGeom prst="round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866AE86F-B15D-D18C-274C-84D3E3331799}"/>
              </a:ext>
            </a:extLst>
          </p:cNvPr>
          <p:cNvSpPr txBox="1"/>
          <p:nvPr/>
        </p:nvSpPr>
        <p:spPr>
          <a:xfrm>
            <a:off x="2286000" y="4965700"/>
            <a:ext cx="75946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  <a:latin typeface="Aptos" panose="020B0004020202020204" pitchFamily="34" charset="0"/>
              </a:rPr>
              <a:t>HubMind creates one coherent technical direction on the client side.</a:t>
            </a:r>
            <a:endParaRPr lang="en-SE" sz="14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17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F253D43-E087-56A2-DDAC-885562227F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9AAE98E-7C98-E18F-3036-3D67D2FACF4C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0BFE46A-4D40-8D84-108C-65F1722BC57C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WHAT WE DO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831451D-EF60-1B3E-B0C5-F1AAA50DB013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03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96951C6A-DDE9-2B2F-EA65-5D0F65DC24B4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5849C8AD-1ED9-9166-6E4B-58F048584D61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4FD584F-E97A-1754-9EDC-24DFB72C65DC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800" b="1">
                <a:solidFill>
                  <a:srgbClr val="04194E"/>
                </a:solidFill>
                <a:latin typeface="Aptos" panose="020B0004020202020204" pitchFamily="34" charset="0"/>
              </a:rPr>
              <a:t>Connected support from direction to operation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E7A6CEA-A653-AAF3-FE59-FF404A1BAE9F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300">
                <a:solidFill>
                  <a:srgbClr val="596B89"/>
                </a:solidFill>
                <a:latin typeface="Aptos" panose="020B0004020202020204" pitchFamily="34" charset="0"/>
              </a:rPr>
              <a:t>We connect strategic decisions with technical delivery that can be implemented.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4B999EE9-5A3B-E132-B04E-2A9278D253D1}"/>
              </a:ext>
            </a:extLst>
          </p:cNvPr>
          <p:cNvSpPr/>
          <p:nvPr/>
        </p:nvSpPr>
        <p:spPr>
          <a:xfrm>
            <a:off x="660400" y="23876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D6533D9A-732E-49F3-9BF7-077030154541}"/>
              </a:ext>
            </a:extLst>
          </p:cNvPr>
          <p:cNvSpPr/>
          <p:nvPr/>
        </p:nvSpPr>
        <p:spPr>
          <a:xfrm>
            <a:off x="660400" y="2387600"/>
            <a:ext cx="1549400" cy="558800"/>
          </a:xfrm>
          <a:prstGeom prst="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B53C804-B840-E755-0D20-9DFBDC4CFA43}"/>
              </a:ext>
            </a:extLst>
          </p:cNvPr>
          <p:cNvSpPr txBox="1"/>
          <p:nvPr/>
        </p:nvSpPr>
        <p:spPr>
          <a:xfrm>
            <a:off x="889000" y="25400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01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5D54A7F6-6999-DB9D-6673-6A374F0D1417}"/>
              </a:ext>
            </a:extLst>
          </p:cNvPr>
          <p:cNvSpPr txBox="1"/>
          <p:nvPr/>
        </p:nvSpPr>
        <p:spPr>
          <a:xfrm>
            <a:off x="2489200" y="24892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Technical strategy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6ACAF663-2B2F-0BC1-79ED-9CFCB87B0089}"/>
              </a:ext>
            </a:extLst>
          </p:cNvPr>
          <p:cNvSpPr txBox="1"/>
          <p:nvPr/>
        </p:nvSpPr>
        <p:spPr>
          <a:xfrm>
            <a:off x="5867400" y="24892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00">
                <a:solidFill>
                  <a:srgbClr val="596B89"/>
                </a:solidFill>
                <a:latin typeface="Aptos" panose="020B0004020202020204" pitchFamily="34" charset="0"/>
              </a:rPr>
              <a:t>Target state, options, feasibility and decision support.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D8F355F2-DC74-44B1-0D85-2A5C6C13DDE2}"/>
              </a:ext>
            </a:extLst>
          </p:cNvPr>
          <p:cNvSpPr/>
          <p:nvPr/>
        </p:nvSpPr>
        <p:spPr>
          <a:xfrm>
            <a:off x="660400" y="30988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2C065B11-7288-6B3C-3C6E-5EBB9FAFBE24}"/>
              </a:ext>
            </a:extLst>
          </p:cNvPr>
          <p:cNvSpPr/>
          <p:nvPr/>
        </p:nvSpPr>
        <p:spPr>
          <a:xfrm>
            <a:off x="660400" y="3098800"/>
            <a:ext cx="1549400" cy="5588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C25128A3-D592-F456-8D5F-450A3C6D13F3}"/>
              </a:ext>
            </a:extLst>
          </p:cNvPr>
          <p:cNvSpPr txBox="1"/>
          <p:nvPr/>
        </p:nvSpPr>
        <p:spPr>
          <a:xfrm>
            <a:off x="889000" y="32512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02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EB24941B-E068-F521-10DC-CA4342333DFE}"/>
              </a:ext>
            </a:extLst>
          </p:cNvPr>
          <p:cNvSpPr txBox="1"/>
          <p:nvPr/>
        </p:nvSpPr>
        <p:spPr>
          <a:xfrm>
            <a:off x="2489200" y="32004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Systems engineering &amp; requirements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933B27B4-954A-63A5-5D2D-EBB49D5A7DD9}"/>
              </a:ext>
            </a:extLst>
          </p:cNvPr>
          <p:cNvSpPr txBox="1"/>
          <p:nvPr/>
        </p:nvSpPr>
        <p:spPr>
          <a:xfrm>
            <a:off x="5867400" y="32004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00">
                <a:solidFill>
                  <a:srgbClr val="596B89"/>
                </a:solidFill>
                <a:latin typeface="Aptos" panose="020B0004020202020204" pitchFamily="34" charset="0"/>
              </a:rPr>
              <a:t>Needs, requirements design, traceability, interfaces and verification logic.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664C4849-2D4D-5AA4-D722-5FE6449299DB}"/>
              </a:ext>
            </a:extLst>
          </p:cNvPr>
          <p:cNvSpPr/>
          <p:nvPr/>
        </p:nvSpPr>
        <p:spPr>
          <a:xfrm>
            <a:off x="660400" y="38100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FED2A713-69C6-51C8-C830-BC6F268397D3}"/>
              </a:ext>
            </a:extLst>
          </p:cNvPr>
          <p:cNvSpPr/>
          <p:nvPr/>
        </p:nvSpPr>
        <p:spPr>
          <a:xfrm>
            <a:off x="660400" y="3810000"/>
            <a:ext cx="1549400" cy="5588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0795A610-0179-488E-3804-DC9F7E894710}"/>
              </a:ext>
            </a:extLst>
          </p:cNvPr>
          <p:cNvSpPr txBox="1"/>
          <p:nvPr/>
        </p:nvSpPr>
        <p:spPr>
          <a:xfrm>
            <a:off x="889000" y="39624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03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109A2228-1CF1-0442-BD88-CFDB9F52D4FC}"/>
              </a:ext>
            </a:extLst>
          </p:cNvPr>
          <p:cNvSpPr txBox="1"/>
          <p:nvPr/>
        </p:nvSpPr>
        <p:spPr>
          <a:xfrm>
            <a:off x="2489200" y="39116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IT/OT &amp; integration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0CE4A448-6F85-D21A-834F-97C0FE0234B7}"/>
              </a:ext>
            </a:extLst>
          </p:cNvPr>
          <p:cNvSpPr txBox="1"/>
          <p:nvPr/>
        </p:nvSpPr>
        <p:spPr>
          <a:xfrm>
            <a:off x="5867400" y="39116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00">
                <a:solidFill>
                  <a:srgbClr val="596B89"/>
                </a:solidFill>
                <a:latin typeface="Aptos" panose="020B0004020202020204" pitchFamily="34" charset="0"/>
              </a:rPr>
              <a:t>Architecture and information flows across automation, networks and operational systems.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8CC383D5-0834-1593-A9B4-BD4B774587D7}"/>
              </a:ext>
            </a:extLst>
          </p:cNvPr>
          <p:cNvSpPr/>
          <p:nvPr/>
        </p:nvSpPr>
        <p:spPr>
          <a:xfrm>
            <a:off x="660400" y="45212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17B538F8-F39C-0D31-5C39-7CA8EE8D7DA9}"/>
              </a:ext>
            </a:extLst>
          </p:cNvPr>
          <p:cNvSpPr/>
          <p:nvPr/>
        </p:nvSpPr>
        <p:spPr>
          <a:xfrm>
            <a:off x="660400" y="4521200"/>
            <a:ext cx="1549400" cy="558800"/>
          </a:xfrm>
          <a:prstGeom prst="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F8E7BAE3-9EAF-39F2-C717-D2F8D3C89C17}"/>
              </a:ext>
            </a:extLst>
          </p:cNvPr>
          <p:cNvSpPr txBox="1"/>
          <p:nvPr/>
        </p:nvSpPr>
        <p:spPr>
          <a:xfrm>
            <a:off x="889000" y="46736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04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0B4DA747-26DB-00EA-89EE-DF49BB38E2F0}"/>
              </a:ext>
            </a:extLst>
          </p:cNvPr>
          <p:cNvSpPr txBox="1"/>
          <p:nvPr/>
        </p:nvSpPr>
        <p:spPr>
          <a:xfrm>
            <a:off x="2489200" y="46228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Technical information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15A17099-6E72-B823-53B1-0D0514DB55AF}"/>
              </a:ext>
            </a:extLst>
          </p:cNvPr>
          <p:cNvSpPr txBox="1"/>
          <p:nvPr/>
        </p:nvSpPr>
        <p:spPr>
          <a:xfrm>
            <a:off x="5867400" y="46228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00">
                <a:solidFill>
                  <a:srgbClr val="596B89"/>
                </a:solidFill>
                <a:latin typeface="Aptos" panose="020B0004020202020204" pitchFamily="34" charset="0"/>
              </a:rPr>
              <a:t>Data mapping, naming, semantics, master data and lifecycle ownership.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BD9EE756-F592-14AE-6689-410BE23C40CA}"/>
              </a:ext>
            </a:extLst>
          </p:cNvPr>
          <p:cNvSpPr/>
          <p:nvPr/>
        </p:nvSpPr>
        <p:spPr>
          <a:xfrm>
            <a:off x="660400" y="52324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D72FC86-1E10-95D6-F171-238F8A4C4686}"/>
              </a:ext>
            </a:extLst>
          </p:cNvPr>
          <p:cNvSpPr/>
          <p:nvPr/>
        </p:nvSpPr>
        <p:spPr>
          <a:xfrm>
            <a:off x="660400" y="5232400"/>
            <a:ext cx="1549400" cy="558800"/>
          </a:xfrm>
          <a:prstGeom prst="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B8C1497C-47CC-950A-40FC-D8EFE2ABA3FE}"/>
              </a:ext>
            </a:extLst>
          </p:cNvPr>
          <p:cNvSpPr txBox="1"/>
          <p:nvPr/>
        </p:nvSpPr>
        <p:spPr>
          <a:xfrm>
            <a:off x="889000" y="53848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05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0F722BFE-1BAC-6D63-167A-AA9E842751D9}"/>
              </a:ext>
            </a:extLst>
          </p:cNvPr>
          <p:cNvSpPr txBox="1"/>
          <p:nvPr/>
        </p:nvSpPr>
        <p:spPr>
          <a:xfrm>
            <a:off x="2489200" y="53340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Procurement &amp; delivery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34F36046-F14E-4E76-6285-2C810B1D1E78}"/>
              </a:ext>
            </a:extLst>
          </p:cNvPr>
          <p:cNvSpPr txBox="1"/>
          <p:nvPr/>
        </p:nvSpPr>
        <p:spPr>
          <a:xfrm>
            <a:off x="5867400" y="53340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00">
                <a:solidFill>
                  <a:srgbClr val="596B89"/>
                </a:solidFill>
                <a:latin typeface="Aptos" panose="020B0004020202020204" pitchFamily="34" charset="0"/>
              </a:rPr>
              <a:t>RFQ support, supplier dialogue, review, FAT/SAT and commissioning.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84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ACD99C1-F1D4-DB90-02BF-168EFFB18A7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67F7F65-D79B-A471-70F3-21BEFAFAC1BD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51362F1-E7E7-B5E4-FF5D-E1DB2D001ECD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HOW WE WORK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9CC81DF-88B9-7820-2D76-E3C8611976E9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04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26643735-FEF7-7E1A-226D-E728BC0C0A50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39BFA2EF-2E27-7149-92B2-C5C1C59ABDE0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78CD31C-A3D6-50D3-346F-46D51A3AF8F7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800" b="1">
                <a:solidFill>
                  <a:srgbClr val="04194E"/>
                </a:solidFill>
                <a:latin typeface="Aptos" panose="020B0004020202020204" pitchFamily="34" charset="0"/>
              </a:rPr>
              <a:t>Client-side control across the lifecycle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BE3E6C8-ADAE-B4FD-CB03-A09ECFE98FFB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300">
                <a:solidFill>
                  <a:srgbClr val="596B89"/>
                </a:solidFill>
                <a:latin typeface="Aptos" panose="020B0004020202020204" pitchFamily="34" charset="0"/>
              </a:rPr>
              <a:t>Better early decisions reduce friction, rework and lock-in later.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DE1460E8-02A7-EEF3-87B2-BBF92EEBD2E0}"/>
              </a:ext>
            </a:extLst>
          </p:cNvPr>
          <p:cNvCxnSpPr/>
          <p:nvPr/>
        </p:nvCxnSpPr>
        <p:spPr>
          <a:xfrm>
            <a:off x="1422400" y="3619500"/>
            <a:ext cx="9372600" cy="0"/>
          </a:xfrm>
          <a:prstGeom prst="line">
            <a:avLst/>
          </a:prstGeom>
          <a:ln w="635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3663CF97-A3EE-1494-5170-D6B8F594EA6B}"/>
              </a:ext>
            </a:extLst>
          </p:cNvPr>
          <p:cNvSpPr/>
          <p:nvPr/>
        </p:nvSpPr>
        <p:spPr>
          <a:xfrm>
            <a:off x="10414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B2A9EA1-F2E8-FF54-86CD-28C2200463E2}"/>
              </a:ext>
            </a:extLst>
          </p:cNvPr>
          <p:cNvSpPr txBox="1"/>
          <p:nvPr/>
        </p:nvSpPr>
        <p:spPr>
          <a:xfrm>
            <a:off x="10414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A6EAD67-38D1-ED5D-16FB-CCDA93AC2DAA}"/>
              </a:ext>
            </a:extLst>
          </p:cNvPr>
          <p:cNvSpPr txBox="1"/>
          <p:nvPr/>
        </p:nvSpPr>
        <p:spPr>
          <a:xfrm>
            <a:off x="5588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DIRECTION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1EFDFC26-7DD0-68BF-5B2F-CCEA2938E93A}"/>
              </a:ext>
            </a:extLst>
          </p:cNvPr>
          <p:cNvSpPr txBox="1"/>
          <p:nvPr/>
        </p:nvSpPr>
        <p:spPr>
          <a:xfrm>
            <a:off x="5334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Target state and boundaries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F886E4DF-7394-53E7-0C76-C4741B939C40}"/>
              </a:ext>
            </a:extLst>
          </p:cNvPr>
          <p:cNvSpPr/>
          <p:nvPr/>
        </p:nvSpPr>
        <p:spPr>
          <a:xfrm>
            <a:off x="32512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603A579C-3DD5-3C3D-7B5A-1199E686B89E}"/>
              </a:ext>
            </a:extLst>
          </p:cNvPr>
          <p:cNvSpPr txBox="1"/>
          <p:nvPr/>
        </p:nvSpPr>
        <p:spPr>
          <a:xfrm>
            <a:off x="32512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6F20F807-AF8A-4615-D604-22457561A23A}"/>
              </a:ext>
            </a:extLst>
          </p:cNvPr>
          <p:cNvSpPr txBox="1"/>
          <p:nvPr/>
        </p:nvSpPr>
        <p:spPr>
          <a:xfrm>
            <a:off x="27686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REQUIREMENTS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8190D75B-0DB0-9AE2-F34A-10A09AA008D7}"/>
              </a:ext>
            </a:extLst>
          </p:cNvPr>
          <p:cNvSpPr txBox="1"/>
          <p:nvPr/>
        </p:nvSpPr>
        <p:spPr>
          <a:xfrm>
            <a:off x="27432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Structure and accountability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8414DC02-8BC5-2D44-6859-4CFFBA251FF0}"/>
              </a:ext>
            </a:extLst>
          </p:cNvPr>
          <p:cNvSpPr/>
          <p:nvPr/>
        </p:nvSpPr>
        <p:spPr>
          <a:xfrm>
            <a:off x="54610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D3E0673D-688E-48FC-6D91-9F95003B9960}"/>
              </a:ext>
            </a:extLst>
          </p:cNvPr>
          <p:cNvSpPr txBox="1"/>
          <p:nvPr/>
        </p:nvSpPr>
        <p:spPr>
          <a:xfrm>
            <a:off x="54610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DC7D414B-9BE6-FCEB-F97E-9A3AAE23E854}"/>
              </a:ext>
            </a:extLst>
          </p:cNvPr>
          <p:cNvSpPr txBox="1"/>
          <p:nvPr/>
        </p:nvSpPr>
        <p:spPr>
          <a:xfrm>
            <a:off x="49784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PROCUREMENT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2DBB995E-FE31-0BA7-0C93-6023C90DAE73}"/>
              </a:ext>
            </a:extLst>
          </p:cNvPr>
          <p:cNvSpPr txBox="1"/>
          <p:nvPr/>
        </p:nvSpPr>
        <p:spPr>
          <a:xfrm>
            <a:off x="49530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Comparable commitments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CDDD7016-5C68-28FB-AF52-9B7AE849692F}"/>
              </a:ext>
            </a:extLst>
          </p:cNvPr>
          <p:cNvSpPr/>
          <p:nvPr/>
        </p:nvSpPr>
        <p:spPr>
          <a:xfrm>
            <a:off x="76708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1A6D6CBA-72C5-7867-E789-037E2A77DDD7}"/>
              </a:ext>
            </a:extLst>
          </p:cNvPr>
          <p:cNvSpPr txBox="1"/>
          <p:nvPr/>
        </p:nvSpPr>
        <p:spPr>
          <a:xfrm>
            <a:off x="76708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4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C7FF062C-2CE9-A474-6108-F488A3219147}"/>
              </a:ext>
            </a:extLst>
          </p:cNvPr>
          <p:cNvSpPr txBox="1"/>
          <p:nvPr/>
        </p:nvSpPr>
        <p:spPr>
          <a:xfrm>
            <a:off x="71882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DELIVERY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68AF64C3-F338-EC0F-8606-5C84CA96ABD2}"/>
              </a:ext>
            </a:extLst>
          </p:cNvPr>
          <p:cNvSpPr txBox="1"/>
          <p:nvPr/>
        </p:nvSpPr>
        <p:spPr>
          <a:xfrm>
            <a:off x="71628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Verified function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D817ED11-16A0-1DF6-F0CA-8E736E2AC068}"/>
              </a:ext>
            </a:extLst>
          </p:cNvPr>
          <p:cNvSpPr/>
          <p:nvPr/>
        </p:nvSpPr>
        <p:spPr>
          <a:xfrm>
            <a:off x="98806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D0D631D7-02EF-77C4-EE54-9FBEDB9CABE1}"/>
              </a:ext>
            </a:extLst>
          </p:cNvPr>
          <p:cNvSpPr txBox="1"/>
          <p:nvPr/>
        </p:nvSpPr>
        <p:spPr>
          <a:xfrm>
            <a:off x="98806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5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BD0525F5-D1A0-FDC1-7C3A-41D34EEAA32D}"/>
              </a:ext>
            </a:extLst>
          </p:cNvPr>
          <p:cNvSpPr txBox="1"/>
          <p:nvPr/>
        </p:nvSpPr>
        <p:spPr>
          <a:xfrm>
            <a:off x="93980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OPERATION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D0CD4633-BE3B-8B91-826E-A21CE408E62C}"/>
              </a:ext>
            </a:extLst>
          </p:cNvPr>
          <p:cNvSpPr txBox="1"/>
          <p:nvPr/>
        </p:nvSpPr>
        <p:spPr>
          <a:xfrm>
            <a:off x="93726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Ownable information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31" name="Rektangel: rundade hörn 30">
            <a:extLst>
              <a:ext uri="{FF2B5EF4-FFF2-40B4-BE49-F238E27FC236}">
                <a16:creationId xmlns:a16="http://schemas.microsoft.com/office/drawing/2014/main" id="{4A48A9A2-BEEC-3935-E651-46B821A0BBC1}"/>
              </a:ext>
            </a:extLst>
          </p:cNvPr>
          <p:cNvSpPr/>
          <p:nvPr/>
        </p:nvSpPr>
        <p:spPr>
          <a:xfrm>
            <a:off x="4953000" y="5638800"/>
            <a:ext cx="2286000" cy="3302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F5AAE78B-7717-49A6-DF81-D1341C7DF34D}"/>
              </a:ext>
            </a:extLst>
          </p:cNvPr>
          <p:cNvSpPr txBox="1"/>
          <p:nvPr/>
        </p:nvSpPr>
        <p:spPr>
          <a:xfrm>
            <a:off x="5080000" y="5715000"/>
            <a:ext cx="2032000" cy="1384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00" b="1">
                <a:solidFill>
                  <a:srgbClr val="FFFFFF"/>
                </a:solidFill>
                <a:latin typeface="Aptos" panose="020B0004020202020204" pitchFamily="34" charset="0"/>
              </a:rPr>
              <a:t>HUBMIND</a:t>
            </a:r>
            <a:endParaRPr lang="en-SE" sz="9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08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9EA5834-D526-B64C-739E-1FCD99E492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5511B1D5-4932-3FDF-A9FB-1B9D72E4A36B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B01E48F-2831-FF87-C21E-84CE0825AC94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CAPABILITY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A4C469-D683-720C-F043-408A02286291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05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7F714498-EE64-DFB2-5327-3E491A19EC70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DA3E42AA-B642-1533-601F-1FBBC81D65AA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848567B-6968-A00A-7DFC-E747B91DB798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800" b="1">
                <a:solidFill>
                  <a:srgbClr val="04194E"/>
                </a:solidFill>
                <a:latin typeface="Aptos" panose="020B0004020202020204" pitchFamily="34" charset="0"/>
              </a:rPr>
              <a:t>Domains where the whole must hold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1145D28-4CD6-9A56-87B1-AB2E2E056566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300">
                <a:solidFill>
                  <a:srgbClr val="596B89"/>
                </a:solidFill>
                <a:latin typeface="Aptos" panose="020B0004020202020204" pitchFamily="34" charset="0"/>
              </a:rPr>
              <a:t>The expertise available through HubMind spans complex environments where coordination and lifecycle control matter.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CFC8E79F-EA64-B275-1F4A-B7B09C19EAE2}"/>
              </a:ext>
            </a:extLst>
          </p:cNvPr>
          <p:cNvSpPr/>
          <p:nvPr/>
        </p:nvSpPr>
        <p:spPr>
          <a:xfrm>
            <a:off x="660400" y="25146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5B9AC971-88C9-8B1F-C8B7-B8E9089F25C6}"/>
              </a:ext>
            </a:extLst>
          </p:cNvPr>
          <p:cNvSpPr/>
          <p:nvPr/>
        </p:nvSpPr>
        <p:spPr>
          <a:xfrm>
            <a:off x="889000" y="2768600"/>
            <a:ext cx="482600" cy="4826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CDA4420-375C-ABAD-797B-ACC8CA95D686}"/>
              </a:ext>
            </a:extLst>
          </p:cNvPr>
          <p:cNvSpPr txBox="1"/>
          <p:nvPr/>
        </p:nvSpPr>
        <p:spPr>
          <a:xfrm>
            <a:off x="889000" y="28956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EAE74DCE-1C12-8B63-509A-00D5085B5643}"/>
              </a:ext>
            </a:extLst>
          </p:cNvPr>
          <p:cNvSpPr txBox="1"/>
          <p:nvPr/>
        </p:nvSpPr>
        <p:spPr>
          <a:xfrm>
            <a:off x="1574800" y="28194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Industrial production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E0EBD509-B15B-2D83-2B63-0F59F3B69291}"/>
              </a:ext>
            </a:extLst>
          </p:cNvPr>
          <p:cNvSpPr/>
          <p:nvPr/>
        </p:nvSpPr>
        <p:spPr>
          <a:xfrm>
            <a:off x="4292600" y="25146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062664D4-DF67-1E0E-9F59-2538122B93B8}"/>
              </a:ext>
            </a:extLst>
          </p:cNvPr>
          <p:cNvSpPr/>
          <p:nvPr/>
        </p:nvSpPr>
        <p:spPr>
          <a:xfrm>
            <a:off x="4521200" y="2768600"/>
            <a:ext cx="482600" cy="482600"/>
          </a:xfrm>
          <a:prstGeom prst="round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5409D124-3025-57D3-A8F9-BCF747DEE4D5}"/>
              </a:ext>
            </a:extLst>
          </p:cNvPr>
          <p:cNvSpPr txBox="1"/>
          <p:nvPr/>
        </p:nvSpPr>
        <p:spPr>
          <a:xfrm>
            <a:off x="4521200" y="28956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9BA124B6-88BD-1E90-EC3E-82D40E843E71}"/>
              </a:ext>
            </a:extLst>
          </p:cNvPr>
          <p:cNvSpPr txBox="1"/>
          <p:nvPr/>
        </p:nvSpPr>
        <p:spPr>
          <a:xfrm>
            <a:off x="5207000" y="28194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Energy &amp; power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FF9B7F1E-B4E6-9FC8-9D9C-C1CB8ACF2A83}"/>
              </a:ext>
            </a:extLst>
          </p:cNvPr>
          <p:cNvSpPr/>
          <p:nvPr/>
        </p:nvSpPr>
        <p:spPr>
          <a:xfrm>
            <a:off x="7924800" y="25146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CB814B97-A19F-4B80-4CE9-C37A1ACAAA42}"/>
              </a:ext>
            </a:extLst>
          </p:cNvPr>
          <p:cNvSpPr/>
          <p:nvPr/>
        </p:nvSpPr>
        <p:spPr>
          <a:xfrm>
            <a:off x="8153400" y="2768600"/>
            <a:ext cx="482600" cy="482600"/>
          </a:xfrm>
          <a:prstGeom prst="round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7D86EA35-416A-45EB-BC27-4F27A71BB730}"/>
              </a:ext>
            </a:extLst>
          </p:cNvPr>
          <p:cNvSpPr txBox="1"/>
          <p:nvPr/>
        </p:nvSpPr>
        <p:spPr>
          <a:xfrm>
            <a:off x="8153400" y="28956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8DB8551-C902-4D39-87AD-47A00F0154D6}"/>
              </a:ext>
            </a:extLst>
          </p:cNvPr>
          <p:cNvSpPr txBox="1"/>
          <p:nvPr/>
        </p:nvSpPr>
        <p:spPr>
          <a:xfrm>
            <a:off x="8839200" y="28194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Infrastructure &amp; airports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AE7611EB-A9D7-2A07-D280-A3977CF61113}"/>
              </a:ext>
            </a:extLst>
          </p:cNvPr>
          <p:cNvSpPr/>
          <p:nvPr/>
        </p:nvSpPr>
        <p:spPr>
          <a:xfrm>
            <a:off x="660400" y="38354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C20D5C9D-5682-6FB5-1C6D-FE6CF81CAE48}"/>
              </a:ext>
            </a:extLst>
          </p:cNvPr>
          <p:cNvSpPr/>
          <p:nvPr/>
        </p:nvSpPr>
        <p:spPr>
          <a:xfrm>
            <a:off x="889000" y="4089400"/>
            <a:ext cx="482600" cy="482600"/>
          </a:xfrm>
          <a:prstGeom prst="round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200B3956-0BC0-D642-65A5-577D74A65963}"/>
              </a:ext>
            </a:extLst>
          </p:cNvPr>
          <p:cNvSpPr txBox="1"/>
          <p:nvPr/>
        </p:nvSpPr>
        <p:spPr>
          <a:xfrm>
            <a:off x="889000" y="42164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4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1A9E77E-865F-EAEF-DC27-EA2E531DCEBE}"/>
              </a:ext>
            </a:extLst>
          </p:cNvPr>
          <p:cNvSpPr txBox="1"/>
          <p:nvPr/>
        </p:nvSpPr>
        <p:spPr>
          <a:xfrm>
            <a:off x="1574800" y="41402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Water &amp; wastewater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B3DD7A77-D001-5996-7088-FE8B214AA9FC}"/>
              </a:ext>
            </a:extLst>
          </p:cNvPr>
          <p:cNvSpPr/>
          <p:nvPr/>
        </p:nvSpPr>
        <p:spPr>
          <a:xfrm>
            <a:off x="4292600" y="38354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8EB5C6C1-85FE-FD81-7AF4-497E04FCD669}"/>
              </a:ext>
            </a:extLst>
          </p:cNvPr>
          <p:cNvSpPr/>
          <p:nvPr/>
        </p:nvSpPr>
        <p:spPr>
          <a:xfrm>
            <a:off x="4521200" y="4089400"/>
            <a:ext cx="482600" cy="482600"/>
          </a:xfrm>
          <a:prstGeom prst="round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3968AABE-A577-D122-35B2-F0FA23AF85E2}"/>
              </a:ext>
            </a:extLst>
          </p:cNvPr>
          <p:cNvSpPr txBox="1"/>
          <p:nvPr/>
        </p:nvSpPr>
        <p:spPr>
          <a:xfrm>
            <a:off x="4521200" y="42164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5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E7F4D1C4-BC49-5B48-A7EA-32587CA28251}"/>
              </a:ext>
            </a:extLst>
          </p:cNvPr>
          <p:cNvSpPr txBox="1"/>
          <p:nvPr/>
        </p:nvSpPr>
        <p:spPr>
          <a:xfrm>
            <a:off x="5207000" y="41402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Hospitals &amp; laboratories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661B0008-B42A-C7B8-7397-1B4328E2AC56}"/>
              </a:ext>
            </a:extLst>
          </p:cNvPr>
          <p:cNvSpPr/>
          <p:nvPr/>
        </p:nvSpPr>
        <p:spPr>
          <a:xfrm>
            <a:off x="7924800" y="38354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1" name="Rektangel: rundade hörn 30">
            <a:extLst>
              <a:ext uri="{FF2B5EF4-FFF2-40B4-BE49-F238E27FC236}">
                <a16:creationId xmlns:a16="http://schemas.microsoft.com/office/drawing/2014/main" id="{B47CFDFE-CD4A-112E-3462-9DE3676D5220}"/>
              </a:ext>
            </a:extLst>
          </p:cNvPr>
          <p:cNvSpPr/>
          <p:nvPr/>
        </p:nvSpPr>
        <p:spPr>
          <a:xfrm>
            <a:off x="8153400" y="4089400"/>
            <a:ext cx="482600" cy="4826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BD725A25-2747-C991-A7B8-F784E91BD4EA}"/>
              </a:ext>
            </a:extLst>
          </p:cNvPr>
          <p:cNvSpPr txBox="1"/>
          <p:nvPr/>
        </p:nvSpPr>
        <p:spPr>
          <a:xfrm>
            <a:off x="8153400" y="42164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6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95A14350-2F19-CF2A-F9C2-77C93D356059}"/>
              </a:ext>
            </a:extLst>
          </p:cNvPr>
          <p:cNvSpPr txBox="1"/>
          <p:nvPr/>
        </p:nvSpPr>
        <p:spPr>
          <a:xfrm>
            <a:off x="8839200" y="41402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Complex facilities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DF9D9308-72AA-4C16-9F9D-22B0854B96A9}"/>
              </a:ext>
            </a:extLst>
          </p:cNvPr>
          <p:cNvSpPr/>
          <p:nvPr/>
        </p:nvSpPr>
        <p:spPr>
          <a:xfrm>
            <a:off x="660400" y="5334000"/>
            <a:ext cx="10871200" cy="609600"/>
          </a:xfrm>
          <a:prstGeom prst="round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DC99C78F-4281-B6C2-C47E-3BF4FFD97C2A}"/>
              </a:ext>
            </a:extLst>
          </p:cNvPr>
          <p:cNvSpPr txBox="1"/>
          <p:nvPr/>
        </p:nvSpPr>
        <p:spPr>
          <a:xfrm>
            <a:off x="863600" y="5537200"/>
            <a:ext cx="104648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 b="1">
                <a:solidFill>
                  <a:srgbClr val="FFFFFF"/>
                </a:solidFill>
                <a:latin typeface="Aptos" panose="020B0004020202020204" pitchFamily="34" charset="0"/>
              </a:rPr>
              <a:t>IT/OT  /  BMS  /  SCADA  /  MES-MOM  /  AUTOMATION  /  INTEGRATION  /  DATA</a:t>
            </a:r>
            <a:endParaRPr lang="en-SE" sz="95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249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3E9B736-1CAC-4F0B-747F-B573B6C01F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49186714-D14F-DE84-F04D-AB685B5D9E58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4E4B510-FAD5-2480-EED8-1534518D1D77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WHAT CLIENTS RECEIVE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380DD3E-492E-EC7D-B28B-09E95417950A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06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A42F0500-3CD8-6ECF-5D8D-7B97C413274E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4D786CE1-B31D-83C8-1E6F-D7A57BA87294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BE5BE13-16C5-C08F-7D39-519D4EF6CBA3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800" b="1">
                <a:solidFill>
                  <a:srgbClr val="04194E"/>
                </a:solidFill>
                <a:latin typeface="Aptos" panose="020B0004020202020204" pitchFamily="34" charset="0"/>
              </a:rPr>
              <a:t>Deliverables that can be used and owned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67F9C44-C803-7FB0-3ED2-CE1207800C9D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300">
                <a:solidFill>
                  <a:srgbClr val="596B89"/>
                </a:solidFill>
                <a:latin typeface="Aptos" panose="020B0004020202020204" pitchFamily="34" charset="0"/>
              </a:rPr>
              <a:t>The work should create control, not simply produce more documents.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9176FDE5-BCCD-8A0F-558B-0094824BB7F3}"/>
              </a:ext>
            </a:extLst>
          </p:cNvPr>
          <p:cNvSpPr/>
          <p:nvPr/>
        </p:nvSpPr>
        <p:spPr>
          <a:xfrm>
            <a:off x="660400" y="24130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B2DE2D5-ACEB-9E62-A6BA-9907E44A8926}"/>
              </a:ext>
            </a:extLst>
          </p:cNvPr>
          <p:cNvSpPr/>
          <p:nvPr/>
        </p:nvSpPr>
        <p:spPr>
          <a:xfrm>
            <a:off x="660400" y="2413000"/>
            <a:ext cx="76200" cy="14224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E8D9E9C3-3D74-57EC-6719-722C50A372E9}"/>
              </a:ext>
            </a:extLst>
          </p:cNvPr>
          <p:cNvSpPr txBox="1"/>
          <p:nvPr/>
        </p:nvSpPr>
        <p:spPr>
          <a:xfrm>
            <a:off x="914400" y="26416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Technical direction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4B0DF2E8-D232-4824-AD24-E80E28973DE3}"/>
              </a:ext>
            </a:extLst>
          </p:cNvPr>
          <p:cNvSpPr txBox="1"/>
          <p:nvPr/>
        </p:nvSpPr>
        <p:spPr>
          <a:xfrm>
            <a:off x="914400" y="30988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050">
                <a:solidFill>
                  <a:srgbClr val="596B89"/>
                </a:solidFill>
                <a:latin typeface="Aptos" panose="020B0004020202020204" pitchFamily="34" charset="0"/>
              </a:rPr>
              <a:t>Architecture principles, standards and explicit technical choices.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27AEFC5D-1789-D1ED-4157-812DA54AA775}"/>
              </a:ext>
            </a:extLst>
          </p:cNvPr>
          <p:cNvSpPr/>
          <p:nvPr/>
        </p:nvSpPr>
        <p:spPr>
          <a:xfrm>
            <a:off x="4292600" y="24130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A8CCD11-5ABE-25E2-476A-B80E125FB9E9}"/>
              </a:ext>
            </a:extLst>
          </p:cNvPr>
          <p:cNvSpPr/>
          <p:nvPr/>
        </p:nvSpPr>
        <p:spPr>
          <a:xfrm>
            <a:off x="4292600" y="2413000"/>
            <a:ext cx="76200" cy="14224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6EDE7818-A426-707B-019A-438C18382B7D}"/>
              </a:ext>
            </a:extLst>
          </p:cNvPr>
          <p:cNvSpPr txBox="1"/>
          <p:nvPr/>
        </p:nvSpPr>
        <p:spPr>
          <a:xfrm>
            <a:off x="4546600" y="26416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Requirements &amp; interfaces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2C54CEA5-9BE1-F30C-1BD9-1E9500B3801D}"/>
              </a:ext>
            </a:extLst>
          </p:cNvPr>
          <p:cNvSpPr txBox="1"/>
          <p:nvPr/>
        </p:nvSpPr>
        <p:spPr>
          <a:xfrm>
            <a:off x="4546600" y="30988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50">
                <a:solidFill>
                  <a:srgbClr val="596B89"/>
                </a:solidFill>
                <a:latin typeface="Aptos" panose="020B0004020202020204" pitchFamily="34" charset="0"/>
              </a:rPr>
              <a:t>Traceable requirements, accountability, boundaries and acceptance criteria.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4E31B97B-FDCF-5E5D-1E9E-DBF53449BA3A}"/>
              </a:ext>
            </a:extLst>
          </p:cNvPr>
          <p:cNvSpPr/>
          <p:nvPr/>
        </p:nvSpPr>
        <p:spPr>
          <a:xfrm>
            <a:off x="7924800" y="24130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03E7A04-8E4B-4C0F-36E8-8719666CF3DB}"/>
              </a:ext>
            </a:extLst>
          </p:cNvPr>
          <p:cNvSpPr/>
          <p:nvPr/>
        </p:nvSpPr>
        <p:spPr>
          <a:xfrm>
            <a:off x="7924800" y="2413000"/>
            <a:ext cx="76200" cy="1422400"/>
          </a:xfrm>
          <a:prstGeom prst="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AEA3D990-19CA-028F-3529-7C933509EAAD}"/>
              </a:ext>
            </a:extLst>
          </p:cNvPr>
          <p:cNvSpPr txBox="1"/>
          <p:nvPr/>
        </p:nvSpPr>
        <p:spPr>
          <a:xfrm>
            <a:off x="8178800" y="26416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Decision support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6338E1BE-CD8E-CC8B-FB03-8DF300D1B766}"/>
              </a:ext>
            </a:extLst>
          </p:cNvPr>
          <p:cNvSpPr txBox="1"/>
          <p:nvPr/>
        </p:nvSpPr>
        <p:spPr>
          <a:xfrm>
            <a:off x="8178800" y="30988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050">
                <a:solidFill>
                  <a:srgbClr val="596B89"/>
                </a:solidFill>
                <a:latin typeface="Aptos" panose="020B0004020202020204" pitchFamily="34" charset="0"/>
              </a:rPr>
              <a:t>Options, consequences, risks and recommendations.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ED444A5D-AB90-1FA2-B491-99E17CD03EB1}"/>
              </a:ext>
            </a:extLst>
          </p:cNvPr>
          <p:cNvSpPr/>
          <p:nvPr/>
        </p:nvSpPr>
        <p:spPr>
          <a:xfrm>
            <a:off x="660400" y="40894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0855B82-F9F6-E079-E241-956E3608DD97}"/>
              </a:ext>
            </a:extLst>
          </p:cNvPr>
          <p:cNvSpPr/>
          <p:nvPr/>
        </p:nvSpPr>
        <p:spPr>
          <a:xfrm>
            <a:off x="660400" y="4089400"/>
            <a:ext cx="76200" cy="1422400"/>
          </a:xfrm>
          <a:prstGeom prst="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FB4F8056-B331-DDF4-9EBF-A1AF0AD042EE}"/>
              </a:ext>
            </a:extLst>
          </p:cNvPr>
          <p:cNvSpPr txBox="1"/>
          <p:nvPr/>
        </p:nvSpPr>
        <p:spPr>
          <a:xfrm>
            <a:off x="914400" y="43180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Delivery control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052781D-FA26-C199-4638-00C2F262C535}"/>
              </a:ext>
            </a:extLst>
          </p:cNvPr>
          <p:cNvSpPr txBox="1"/>
          <p:nvPr/>
        </p:nvSpPr>
        <p:spPr>
          <a:xfrm>
            <a:off x="914400" y="47752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50">
                <a:solidFill>
                  <a:srgbClr val="596B89"/>
                </a:solidFill>
                <a:latin typeface="Aptos" panose="020B0004020202020204" pitchFamily="34" charset="0"/>
              </a:rPr>
              <a:t>Reviews, supplier dialogue, FAT/SAT and commissioning support.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DAD73D1C-43F6-CF84-2944-3832CF01B8F6}"/>
              </a:ext>
            </a:extLst>
          </p:cNvPr>
          <p:cNvSpPr/>
          <p:nvPr/>
        </p:nvSpPr>
        <p:spPr>
          <a:xfrm>
            <a:off x="4292600" y="40894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1DE567EE-03E8-D8C3-9C82-0094A847C2FD}"/>
              </a:ext>
            </a:extLst>
          </p:cNvPr>
          <p:cNvSpPr/>
          <p:nvPr/>
        </p:nvSpPr>
        <p:spPr>
          <a:xfrm>
            <a:off x="4292600" y="4089400"/>
            <a:ext cx="76200" cy="1422400"/>
          </a:xfrm>
          <a:prstGeom prst="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1FB06838-4C1F-F55B-BF0E-8E90F27D23C8}"/>
              </a:ext>
            </a:extLst>
          </p:cNvPr>
          <p:cNvSpPr txBox="1"/>
          <p:nvPr/>
        </p:nvSpPr>
        <p:spPr>
          <a:xfrm>
            <a:off x="4546600" y="43180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Lifecycle structure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9DDDB0A4-78C0-FE4D-029C-3430FADAC3C3}"/>
              </a:ext>
            </a:extLst>
          </p:cNvPr>
          <p:cNvSpPr txBox="1"/>
          <p:nvPr/>
        </p:nvSpPr>
        <p:spPr>
          <a:xfrm>
            <a:off x="4546600" y="47752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50">
                <a:solidFill>
                  <a:srgbClr val="596B89"/>
                </a:solidFill>
                <a:latin typeface="Aptos" panose="020B0004020202020204" pitchFamily="34" charset="0"/>
              </a:rPr>
              <a:t>Information, ownership and principles that remain useful after the project.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105ECB81-D5FF-7689-FA27-2D90A6E1F36E}"/>
              </a:ext>
            </a:extLst>
          </p:cNvPr>
          <p:cNvSpPr/>
          <p:nvPr/>
        </p:nvSpPr>
        <p:spPr>
          <a:xfrm>
            <a:off x="7924800" y="40894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E00819C7-2D4F-CA88-7039-C1B2B0E84DB9}"/>
              </a:ext>
            </a:extLst>
          </p:cNvPr>
          <p:cNvSpPr/>
          <p:nvPr/>
        </p:nvSpPr>
        <p:spPr>
          <a:xfrm>
            <a:off x="7924800" y="4089400"/>
            <a:ext cx="76200" cy="14224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3142CFA2-68A4-5953-E5A5-F2B693C2A1B4}"/>
              </a:ext>
            </a:extLst>
          </p:cNvPr>
          <p:cNvSpPr txBox="1"/>
          <p:nvPr/>
        </p:nvSpPr>
        <p:spPr>
          <a:xfrm>
            <a:off x="8178800" y="43180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Independent perspective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30816437-5231-3EA0-7823-86F351225F7F}"/>
              </a:ext>
            </a:extLst>
          </p:cNvPr>
          <p:cNvSpPr txBox="1"/>
          <p:nvPr/>
        </p:nvSpPr>
        <p:spPr>
          <a:xfrm>
            <a:off x="8178800" y="47752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50">
                <a:solidFill>
                  <a:srgbClr val="596B89"/>
                </a:solidFill>
                <a:latin typeface="Aptos" panose="020B0004020202020204" pitchFamily="34" charset="0"/>
              </a:rPr>
              <a:t>The client’s long-term interest before individual product choices.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060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4E22EC5-6C77-3D01-3ACF-E9029B7A87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AF27A06F-0A7F-0BCC-F2B9-C3E97C38A215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DA02FEA-C94E-B2C5-2F95-1F899231D7F8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EVALUATE US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639A0F1-D0EE-348E-4B0E-ED53D596049B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07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2D988AA7-0C76-8E3B-2F1E-23F616F3CB35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2C7193BC-653D-2BE8-BAD2-F49425DCCF91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CBC946D-7350-FB89-B5C2-70B454904FF9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800" b="1">
                <a:solidFill>
                  <a:srgbClr val="04194E"/>
                </a:solidFill>
                <a:latin typeface="Aptos" panose="020B0004020202020204" pitchFamily="34" charset="0"/>
              </a:rPr>
              <a:t>Material before the first conversation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7F1D8C0-FB6C-EA22-F485-B70663CF0EEC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300">
                <a:solidFill>
                  <a:srgbClr val="596B89"/>
                </a:solidFill>
                <a:latin typeface="Aptos" panose="020B0004020202020204" pitchFamily="34" charset="0"/>
              </a:rPr>
              <a:t>External buyers and partners should be able to understand the company and assess available expertise independently.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5E9823E6-4E89-EC74-F50D-1F895414FADA}"/>
              </a:ext>
            </a:extLst>
          </p:cNvPr>
          <p:cNvSpPr/>
          <p:nvPr/>
        </p:nvSpPr>
        <p:spPr>
          <a:xfrm>
            <a:off x="660400" y="2489200"/>
            <a:ext cx="5130800" cy="1168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9FD786E-06D3-153B-F389-E1084C9AC9C9}"/>
              </a:ext>
            </a:extLst>
          </p:cNvPr>
          <p:cNvSpPr/>
          <p:nvPr/>
        </p:nvSpPr>
        <p:spPr>
          <a:xfrm>
            <a:off x="660400" y="2489200"/>
            <a:ext cx="76200" cy="11684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E625E6D-36A1-8DC7-B90F-1B852DFA8599}"/>
              </a:ext>
            </a:extLst>
          </p:cNvPr>
          <p:cNvSpPr txBox="1"/>
          <p:nvPr/>
        </p:nvSpPr>
        <p:spPr>
          <a:xfrm>
            <a:off x="914400" y="2717800"/>
            <a:ext cx="4699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Company introduction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6D14352-99E6-03F3-F51C-115A7142E6E5}"/>
              </a:ext>
            </a:extLst>
          </p:cNvPr>
          <p:cNvSpPr txBox="1"/>
          <p:nvPr/>
        </p:nvSpPr>
        <p:spPr>
          <a:xfrm>
            <a:off x="914400" y="3175000"/>
            <a:ext cx="4699000" cy="1615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50">
                <a:solidFill>
                  <a:srgbClr val="596B89"/>
                </a:solidFill>
                <a:latin typeface="Aptos" panose="020B0004020202020204" pitchFamily="34" charset="0"/>
              </a:rPr>
              <a:t>Ready-to-share PDF and editable PowerPoint for internal evaluation.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E00E1EDC-6D5D-5421-3456-9EC0F2B60F82}"/>
              </a:ext>
            </a:extLst>
          </p:cNvPr>
          <p:cNvSpPr/>
          <p:nvPr/>
        </p:nvSpPr>
        <p:spPr>
          <a:xfrm>
            <a:off x="6146800" y="2489200"/>
            <a:ext cx="5130800" cy="1168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E03B8C0-466D-6B02-3B80-D114EEE475B9}"/>
              </a:ext>
            </a:extLst>
          </p:cNvPr>
          <p:cNvSpPr/>
          <p:nvPr/>
        </p:nvSpPr>
        <p:spPr>
          <a:xfrm>
            <a:off x="6146800" y="2489200"/>
            <a:ext cx="76200" cy="11684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73B434F-4948-BF02-1200-C8336B75D3AE}"/>
              </a:ext>
            </a:extLst>
          </p:cNvPr>
          <p:cNvSpPr txBox="1"/>
          <p:nvPr/>
        </p:nvSpPr>
        <p:spPr>
          <a:xfrm>
            <a:off x="6400800" y="2717800"/>
            <a:ext cx="4699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Expert profiles &amp; resumes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C372434C-28AB-8EC2-C483-7684A6727A22}"/>
              </a:ext>
            </a:extLst>
          </p:cNvPr>
          <p:cNvSpPr txBox="1"/>
          <p:nvPr/>
        </p:nvSpPr>
        <p:spPr>
          <a:xfrm>
            <a:off x="6400800" y="3175000"/>
            <a:ext cx="4699000" cy="1615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50">
                <a:solidFill>
                  <a:srgbClr val="596B89"/>
                </a:solidFill>
                <a:latin typeface="Aptos" panose="020B0004020202020204" pitchFamily="34" charset="0"/>
              </a:rPr>
              <a:t>Individual credentials supporting resource and capability assessment.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59DC5C52-AD63-F2AC-B71D-4111C837FE6A}"/>
              </a:ext>
            </a:extLst>
          </p:cNvPr>
          <p:cNvSpPr/>
          <p:nvPr/>
        </p:nvSpPr>
        <p:spPr>
          <a:xfrm>
            <a:off x="660400" y="3911600"/>
            <a:ext cx="5130800" cy="1168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CA1953E2-E4C4-71BB-52C5-0939CA424100}"/>
              </a:ext>
            </a:extLst>
          </p:cNvPr>
          <p:cNvSpPr/>
          <p:nvPr/>
        </p:nvSpPr>
        <p:spPr>
          <a:xfrm>
            <a:off x="660400" y="3911600"/>
            <a:ext cx="76200" cy="1168400"/>
          </a:xfrm>
          <a:prstGeom prst="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D7C93DEF-ABFF-6070-C8F3-8FE5C8CD7AE1}"/>
              </a:ext>
            </a:extLst>
          </p:cNvPr>
          <p:cNvSpPr txBox="1"/>
          <p:nvPr/>
        </p:nvSpPr>
        <p:spPr>
          <a:xfrm>
            <a:off x="914400" y="4140200"/>
            <a:ext cx="4699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Brand materials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F98A39DE-A42D-E406-D6C3-7DD4ADE5CD53}"/>
              </a:ext>
            </a:extLst>
          </p:cNvPr>
          <p:cNvSpPr txBox="1"/>
          <p:nvPr/>
        </p:nvSpPr>
        <p:spPr>
          <a:xfrm>
            <a:off x="914400" y="4597400"/>
            <a:ext cx="4699000" cy="1615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50">
                <a:solidFill>
                  <a:srgbClr val="596B89"/>
                </a:solidFill>
                <a:latin typeface="Aptos" panose="020B0004020202020204" pitchFamily="34" charset="0"/>
              </a:rPr>
              <a:t>Approved logos, copy, colours and typography for partners.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D8897C2F-CB62-3B00-A027-D46C6355C369}"/>
              </a:ext>
            </a:extLst>
          </p:cNvPr>
          <p:cNvSpPr/>
          <p:nvPr/>
        </p:nvSpPr>
        <p:spPr>
          <a:xfrm>
            <a:off x="6146800" y="3911600"/>
            <a:ext cx="5130800" cy="1168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B6EDD304-FC8E-8D93-A2A6-EA71391110C5}"/>
              </a:ext>
            </a:extLst>
          </p:cNvPr>
          <p:cNvSpPr/>
          <p:nvPr/>
        </p:nvSpPr>
        <p:spPr>
          <a:xfrm>
            <a:off x="6146800" y="3911600"/>
            <a:ext cx="76200" cy="1168400"/>
          </a:xfrm>
          <a:prstGeom prst="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62154D28-5307-6093-54EE-38C8182FB042}"/>
              </a:ext>
            </a:extLst>
          </p:cNvPr>
          <p:cNvSpPr txBox="1"/>
          <p:nvPr/>
        </p:nvSpPr>
        <p:spPr>
          <a:xfrm>
            <a:off x="6400800" y="4140200"/>
            <a:ext cx="4699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Technical knowledge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8853D585-CF32-17FD-850A-7FD7CE1F7766}"/>
              </a:ext>
            </a:extLst>
          </p:cNvPr>
          <p:cNvSpPr txBox="1"/>
          <p:nvPr/>
        </p:nvSpPr>
        <p:spPr>
          <a:xfrm>
            <a:off x="6400800" y="4597400"/>
            <a:ext cx="4699000" cy="1615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50">
                <a:solidFill>
                  <a:srgbClr val="596B89"/>
                </a:solidFill>
                <a:latin typeface="Aptos" panose="020B0004020202020204" pitchFamily="34" charset="0"/>
              </a:rPr>
              <a:t>Articles and technical perspectives showing how HubMind approaches the work.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D83653C3-836E-21FB-1EB4-B8B8BC3D15CA}"/>
              </a:ext>
            </a:extLst>
          </p:cNvPr>
          <p:cNvSpPr/>
          <p:nvPr/>
        </p:nvSpPr>
        <p:spPr>
          <a:xfrm>
            <a:off x="660400" y="5486400"/>
            <a:ext cx="10617200" cy="584200"/>
          </a:xfrm>
          <a:prstGeom prst="roundRect">
            <a:avLst/>
          </a:prstGeom>
          <a:solidFill>
            <a:srgbClr val="CDEFE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4496DA05-624E-2650-3A5B-94CF5EBCC7D0}"/>
              </a:ext>
            </a:extLst>
          </p:cNvPr>
          <p:cNvSpPr txBox="1"/>
          <p:nvPr/>
        </p:nvSpPr>
        <p:spPr>
          <a:xfrm>
            <a:off x="863600" y="5638800"/>
            <a:ext cx="10210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000" b="1">
                <a:solidFill>
                  <a:srgbClr val="04194E"/>
                </a:solidFill>
                <a:latin typeface="Aptos" panose="020B0004020202020204" pitchFamily="34" charset="0"/>
              </a:rPr>
              <a:t>The company is the sender. Individual profiles evidence available expertise; they do not define the company identity.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891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FF4119F-ECE0-1716-676F-A201EB0FD0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16BB8140-2CEA-9A78-ED74-4F0823555DA0}"/>
              </a:ext>
            </a:extLst>
          </p:cNvPr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20A0736-C735-9E68-60A5-DF29138B5712}"/>
              </a:ext>
            </a:extLst>
          </p:cNvPr>
          <p:cNvSpPr/>
          <p:nvPr/>
        </p:nvSpPr>
        <p:spPr>
          <a:xfrm>
            <a:off x="8763000" y="0"/>
            <a:ext cx="3429000" cy="68580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AFE21FCB-C643-3797-05BC-383EBB955FD3}"/>
              </a:ext>
            </a:extLst>
          </p:cNvPr>
          <p:cNvSpPr/>
          <p:nvPr/>
        </p:nvSpPr>
        <p:spPr>
          <a:xfrm>
            <a:off x="9652000" y="939800"/>
            <a:ext cx="1422400" cy="14224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86785585-6247-D613-57FC-9EF2A3896D1A}"/>
              </a:ext>
            </a:extLst>
          </p:cNvPr>
          <p:cNvSpPr/>
          <p:nvPr/>
        </p:nvSpPr>
        <p:spPr>
          <a:xfrm>
            <a:off x="9194800" y="2921000"/>
            <a:ext cx="2311400" cy="23114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D7D3F687-695A-B221-0F0B-96BF1AD4E923}"/>
              </a:ext>
            </a:extLst>
          </p:cNvPr>
          <p:cNvCxnSpPr/>
          <p:nvPr/>
        </p:nvCxnSpPr>
        <p:spPr>
          <a:xfrm>
            <a:off x="8763000" y="3429000"/>
            <a:ext cx="34290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dobjekt 8">
            <a:extLst>
              <a:ext uri="{FF2B5EF4-FFF2-40B4-BE49-F238E27FC236}">
                <a16:creationId xmlns:a16="http://schemas.microsoft.com/office/drawing/2014/main" id="{C87C2DF7-54B8-9BB8-98BE-C4B72593C0E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381000"/>
            <a:ext cx="1320800" cy="132080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A4A45E0C-5762-536D-B683-F84A767F7371}"/>
              </a:ext>
            </a:extLst>
          </p:cNvPr>
          <p:cNvSpPr txBox="1"/>
          <p:nvPr/>
        </p:nvSpPr>
        <p:spPr>
          <a:xfrm>
            <a:off x="685800" y="2082800"/>
            <a:ext cx="74930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000" b="1">
                <a:solidFill>
                  <a:srgbClr val="17A398"/>
                </a:solidFill>
                <a:latin typeface="Aptos" panose="020B0004020202020204" pitchFamily="34" charset="0"/>
              </a:rPr>
              <a:t>WHEN YOU NEED TECHNICAL CONTROL</a:t>
            </a:r>
            <a:endParaRPr lang="en-SE" sz="10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BFB9328C-9854-2398-A83C-010B39097620}"/>
              </a:ext>
            </a:extLst>
          </p:cNvPr>
          <p:cNvSpPr txBox="1"/>
          <p:nvPr/>
        </p:nvSpPr>
        <p:spPr>
          <a:xfrm>
            <a:off x="660400" y="2590800"/>
            <a:ext cx="7620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3400" b="1">
                <a:solidFill>
                  <a:srgbClr val="FFFFFF"/>
                </a:solidFill>
                <a:latin typeface="Aptos" panose="020B0004020202020204" pitchFamily="34" charset="0"/>
              </a:rPr>
              <a:t>Let’s make sense of the whole.</a:t>
            </a:r>
            <a:endParaRPr lang="en-SE" sz="34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114F87A-86D1-AF33-A2BC-D2F98AF15B65}"/>
              </a:ext>
            </a:extLst>
          </p:cNvPr>
          <p:cNvSpPr txBox="1"/>
          <p:nvPr/>
        </p:nvSpPr>
        <p:spPr>
          <a:xfrm>
            <a:off x="685800" y="3708400"/>
            <a:ext cx="72136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500">
                <a:solidFill>
                  <a:srgbClr val="DCE7F3"/>
                </a:solidFill>
                <a:latin typeface="Aptos" panose="020B0004020202020204" pitchFamily="34" charset="0"/>
              </a:rPr>
              <a:t>Bring the target state, supplier question or technical knot. HubMind will help create a direction that can be delivered and owned.</a:t>
            </a:r>
            <a:endParaRPr lang="en-SE" sz="1500">
              <a:solidFill>
                <a:srgbClr val="DCE7F3"/>
              </a:solidFill>
              <a:latin typeface="Aptos" panose="020B0004020202020204" pitchFamily="34" charset="0"/>
            </a:endParaRP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3355C1A8-DF96-9B89-3C0A-5978FF4326F4}"/>
              </a:ext>
            </a:extLst>
          </p:cNvPr>
          <p:cNvSpPr/>
          <p:nvPr/>
        </p:nvSpPr>
        <p:spPr>
          <a:xfrm>
            <a:off x="685800" y="5232400"/>
            <a:ext cx="5334000" cy="6096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DC65260A-1F7A-B71E-62B9-1866BF05FD0F}"/>
              </a:ext>
            </a:extLst>
          </p:cNvPr>
          <p:cNvSpPr txBox="1"/>
          <p:nvPr/>
        </p:nvSpPr>
        <p:spPr>
          <a:xfrm>
            <a:off x="889000" y="5410200"/>
            <a:ext cx="49276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200" b="1">
                <a:solidFill>
                  <a:srgbClr val="FFFFFF"/>
                </a:solidFill>
                <a:latin typeface="Aptos" panose="020B0004020202020204" pitchFamily="34" charset="0"/>
              </a:rPr>
              <a:t>HUBMIND.SE  /  +46 10 164 69 00</a:t>
            </a:r>
            <a:endParaRPr lang="en-SE" sz="12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48D4D21-3499-2A20-1403-F0C2CB33CEFC}"/>
              </a:ext>
            </a:extLst>
          </p:cNvPr>
          <p:cNvSpPr txBox="1"/>
          <p:nvPr/>
        </p:nvSpPr>
        <p:spPr>
          <a:xfrm>
            <a:off x="685800" y="6121400"/>
            <a:ext cx="7747000" cy="1384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900">
                <a:solidFill>
                  <a:srgbClr val="DCE8EF"/>
                </a:solidFill>
                <a:latin typeface="Aptos" panose="020B0004020202020204" pitchFamily="34" charset="0"/>
              </a:rPr>
              <a:t>Falkenberg, Sweden  /  Assignments in Sweden and internationally</a:t>
            </a:r>
            <a:endParaRPr lang="en-SE" sz="900">
              <a:solidFill>
                <a:srgbClr val="DCE8E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418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21C482E471C1049AE27F74221F8FE7D" ma:contentTypeVersion="12" ma:contentTypeDescription="Skapa ett nytt dokument." ma:contentTypeScope="" ma:versionID="cdd9d7671a0b961cc1f4d4802c761a3a">
  <xsd:schema xmlns:xsd="http://www.w3.org/2001/XMLSchema" xmlns:xs="http://www.w3.org/2001/XMLSchema" xmlns:p="http://schemas.microsoft.com/office/2006/metadata/properties" xmlns:ns2="b44d7548-f286-4327-b1e4-06bb2cf3e2cd" xmlns:ns3="5614124f-564a-4977-b2de-9cfd9ac80eae" targetNamespace="http://schemas.microsoft.com/office/2006/metadata/properties" ma:root="true" ma:fieldsID="f4082c99723596f55ec4a476d82edf08" ns2:_="" ns3:_="">
    <xsd:import namespace="b44d7548-f286-4327-b1e4-06bb2cf3e2cd"/>
    <xsd:import namespace="5614124f-564a-4977-b2de-9cfd9ac80e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4d7548-f286-4327-b1e4-06bb2cf3e2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markeringar" ma:readOnly="false" ma:fieldId="{5cf76f15-5ced-4ddc-b409-7134ff3c332f}" ma:taxonomyMulti="true" ma:sspId="f6fdfe4a-2230-4dfd-b79a-2fb5fdbedb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14124f-564a-4977-b2de-9cfd9ac80ea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0fdc28-43aa-4b4f-8746-933a41330b77}" ma:internalName="TaxCatchAll" ma:showField="CatchAllData" ma:web="5614124f-564a-4977-b2de-9cfd9ac80e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4d7548-f286-4327-b1e4-06bb2cf3e2cd">
      <Terms xmlns="http://schemas.microsoft.com/office/infopath/2007/PartnerControls"/>
    </lcf76f155ced4ddcb4097134ff3c332f>
    <TaxCatchAll xmlns="5614124f-564a-4977-b2de-9cfd9ac80eae" xsi:nil="true"/>
  </documentManagement>
</p:properties>
</file>

<file path=customXml/itemProps1.xml><?xml version="1.0" encoding="utf-8"?>
<ds:datastoreItem xmlns:ds="http://schemas.openxmlformats.org/officeDocument/2006/customXml" ds:itemID="{1F5BED0B-36A9-481D-BAED-3093F563F120}"/>
</file>

<file path=customXml/itemProps2.xml><?xml version="1.0" encoding="utf-8"?>
<ds:datastoreItem xmlns:ds="http://schemas.openxmlformats.org/officeDocument/2006/customXml" ds:itemID="{2445DA14-6B45-42BE-9E15-475D0CE62671}"/>
</file>

<file path=customXml/itemProps3.xml><?xml version="1.0" encoding="utf-8"?>
<ds:datastoreItem xmlns:ds="http://schemas.openxmlformats.org/officeDocument/2006/customXml" ds:itemID="{CFE7C1BF-246C-461E-AB2C-6D2A869D02A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577</Words>
  <Application>Microsoft Office PowerPoint</Application>
  <PresentationFormat>Anpassad</PresentationFormat>
  <Paragraphs>109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Nordin</dc:creator>
  <cp:lastModifiedBy>David Nordin</cp:lastModifiedBy>
  <cp:revision>1</cp:revision>
  <dcterms:created xsi:type="dcterms:W3CDTF">2026-07-25T09:13:58Z</dcterms:created>
  <dcterms:modified xsi:type="dcterms:W3CDTF">2026-07-25T09:13:58Z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0x010100821C482E471C1049AE27F74221F8FE7D</vt:lpwstr>
  </property>
</Properties>
</file>