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61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2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6F28150-1A8E-FE0C-D726-5AC4D960C4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en-SE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E61F0DB-69AE-B4AB-E879-8D096E5DC6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SE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42AD615-AE91-6C88-0C29-4483491872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71E35-C689-4567-B422-A6762401D3B4}" type="datetimeFigureOut">
              <a:rPr lang="en-SE" smtClean="0"/>
              <a:t>2026-07-25</a:t>
            </a:fld>
            <a:endParaRPr lang="en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04CE99-9CC9-DAA0-56AC-66F57A5C1C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87A42C7-DED6-FAAF-D60E-246708A3A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E8F2D-FE8F-4A00-BC0B-21BBAF3CAE92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1916957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91921E4-587D-C86A-0352-F59C82B98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SE"/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690D6AB9-677F-6496-B947-4D1844A7EA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SE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CDA4846-8C22-3E5C-3A02-8C30B19E9A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71E35-C689-4567-B422-A6762401D3B4}" type="datetimeFigureOut">
              <a:rPr lang="en-SE" smtClean="0"/>
              <a:t>2026-07-25</a:t>
            </a:fld>
            <a:endParaRPr lang="en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E4F4040-C823-3B7C-0F4A-6EE4C23B8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0CDF3BE-FFED-3C92-16E5-64DF096998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E8F2D-FE8F-4A00-BC0B-21BBAF3CAE92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1263044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ABAACE2E-9A1E-8A70-681B-AD034D2AF7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SE"/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557B8380-C670-AC8D-863C-C14ED7FA7E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SE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643C5DC-DCF4-162E-00C2-022366665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71E35-C689-4567-B422-A6762401D3B4}" type="datetimeFigureOut">
              <a:rPr lang="en-SE" smtClean="0"/>
              <a:t>2026-07-25</a:t>
            </a:fld>
            <a:endParaRPr lang="en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2A4ED97-81B1-2025-1789-C4A2CF06E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66B4656-C7BD-605D-DCC5-B5DE9E009C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E8F2D-FE8F-4A00-BC0B-21BBAF3CAE92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806520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5DD319B-FF87-012B-067B-A265F863B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82FB850-44EF-BEB3-76EE-A8A4A08B3E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SE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F323E93-D407-28F7-EA21-F138B0B3F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71E35-C689-4567-B422-A6762401D3B4}" type="datetimeFigureOut">
              <a:rPr lang="en-SE" smtClean="0"/>
              <a:t>2026-07-25</a:t>
            </a:fld>
            <a:endParaRPr lang="en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7BA7FF6-2E00-C256-B3B8-FC62B6856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9D14530-22E5-9784-7757-E69A4B223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E8F2D-FE8F-4A00-BC0B-21BBAF3CAE92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1555676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AE83D9D-A5D2-289D-CA95-84FE972F5D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en-SE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E68D408-FC51-B5F4-9542-96F9BFB185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9C7DC14-880A-1C01-C262-56B082AD9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71E35-C689-4567-B422-A6762401D3B4}" type="datetimeFigureOut">
              <a:rPr lang="en-SE" smtClean="0"/>
              <a:t>2026-07-25</a:t>
            </a:fld>
            <a:endParaRPr lang="en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79A844D-E1AB-7D9B-7E3E-267986F30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79FFD79-7433-1705-9EE9-3BD978B951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E8F2D-FE8F-4A00-BC0B-21BBAF3CAE92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1136812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7D034B4-8331-ED2D-2A54-425E310083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839476C-69D6-5BB6-7C06-0CCF70FE1B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SE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C84E782-0A01-3A2F-0569-F6A014110E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SE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93174D8-CD7D-BD29-FFC7-A94478262B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71E35-C689-4567-B422-A6762401D3B4}" type="datetimeFigureOut">
              <a:rPr lang="en-SE" smtClean="0"/>
              <a:t>2026-07-25</a:t>
            </a:fld>
            <a:endParaRPr lang="en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9F196E3-991B-487D-28B7-24B37D37F9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18D7BF5-A7CE-7B4A-F15F-BFF40DF11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E8F2D-FE8F-4A00-BC0B-21BBAF3CAE92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27586517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32FAA53-9B28-BCDD-D908-137E0BDCB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SE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D88F9DF-2182-AD7E-EE10-CD926D7714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D05AF85-B1BA-42FD-FAA7-C153FA9BB8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SE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0B6CA570-8897-3FDC-50CE-366D452A2F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8E8CFC91-963D-8737-65B2-2AC321D904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SE"/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469E4AFE-D610-3614-C4D7-260F6A02C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71E35-C689-4567-B422-A6762401D3B4}" type="datetimeFigureOut">
              <a:rPr lang="en-SE" smtClean="0"/>
              <a:t>2026-07-25</a:t>
            </a:fld>
            <a:endParaRPr lang="en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0B0BEAF7-960C-60AA-E364-3EF12AC68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4590CCDC-B678-25BD-A622-6DDAA4E01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E8F2D-FE8F-4A00-BC0B-21BBAF3CAE92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2476616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FFBCEBC-B311-138A-C4B3-8D99C482A8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AB5ED5A-B03E-7836-2CA8-118A5BF48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71E35-C689-4567-B422-A6762401D3B4}" type="datetimeFigureOut">
              <a:rPr lang="en-SE" smtClean="0"/>
              <a:t>2026-07-25</a:t>
            </a:fld>
            <a:endParaRPr lang="en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D9D8D66-438D-FCE9-2166-6490899544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ABAD915E-241E-5CBF-0CA1-CA727660A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E8F2D-FE8F-4A00-BC0B-21BBAF3CAE92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2076781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C633C140-31F0-AA87-878E-A04ADBA4D5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71E35-C689-4567-B422-A6762401D3B4}" type="datetimeFigureOut">
              <a:rPr lang="en-SE" smtClean="0"/>
              <a:t>2026-07-25</a:t>
            </a:fld>
            <a:endParaRPr lang="en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D2EE78CF-0F01-F3D4-943D-74CD83941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01C17225-3233-3641-F27C-AF479C865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E8F2D-FE8F-4A00-BC0B-21BBAF3CAE92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16979388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BEC7044-B84B-FF32-0B18-C70BFBF336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4B916A3-7D2F-A5FE-5F48-5E506628E3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10765F0-056F-A3F9-1262-BAAFB95F59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36AABB4-DB2C-FD88-07F6-36D259F425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71E35-C689-4567-B422-A6762401D3B4}" type="datetimeFigureOut">
              <a:rPr lang="en-SE" smtClean="0"/>
              <a:t>2026-07-25</a:t>
            </a:fld>
            <a:endParaRPr lang="en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216B014-1E60-330B-317C-B851B8519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F708A52A-4102-E4FC-E547-5DFF4BA8A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E8F2D-FE8F-4A00-BC0B-21BBAF3CAE92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11050191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9F460DA-5FBC-27BB-E900-E792B83EA6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SE"/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7632EA82-306F-2F54-C580-B9E6877353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1CDBC3E8-839F-5E4B-5220-2C94A9004A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C4BAE10-39BB-AEBE-A981-AE902D5A09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71E35-C689-4567-B422-A6762401D3B4}" type="datetimeFigureOut">
              <a:rPr lang="en-SE" smtClean="0"/>
              <a:t>2026-07-25</a:t>
            </a:fld>
            <a:endParaRPr lang="en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77CC65E-1A58-51F6-A9B1-02D36B93DD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39ADBD8-B0AB-06A4-6FBF-216B6AAAC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E8F2D-FE8F-4A00-BC0B-21BBAF3CAE92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16865308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3B94029F-C2B8-D269-A0F5-436DD9C9C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SE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26E866A-ECF7-39A3-20E0-72485BD3F8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SE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43A9226-0429-3D55-B681-0797C21D1B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CE71E35-C689-4567-B422-A6762401D3B4}" type="datetimeFigureOut">
              <a:rPr lang="en-SE" smtClean="0"/>
              <a:t>2026-07-25</a:t>
            </a:fld>
            <a:endParaRPr lang="en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8D64EF2-9977-7CA4-EA53-DBF9458EEB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8812873-BF7F-462B-A512-62E2E0237D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0FE8F2D-FE8F-4A00-BC0B-21BBAF3CAE92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2844107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ADF7402A-8AD0-898C-8B68-119502AC91A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4194E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D806CEF4-BE6E-295F-5445-6FF853FC5683}"/>
              </a:ext>
            </a:extLst>
          </p:cNvPr>
          <p:cNvSpPr/>
          <p:nvPr/>
        </p:nvSpPr>
        <p:spPr>
          <a:xfrm>
            <a:off x="0" y="0"/>
            <a:ext cx="203200" cy="6858000"/>
          </a:xfrm>
          <a:prstGeom prst="rect">
            <a:avLst/>
          </a:prstGeom>
          <a:solidFill>
            <a:srgbClr val="17A398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4" name="Rektangel: rundade hörn 3">
            <a:extLst>
              <a:ext uri="{FF2B5EF4-FFF2-40B4-BE49-F238E27FC236}">
                <a16:creationId xmlns:a16="http://schemas.microsoft.com/office/drawing/2014/main" id="{6C7F9F42-E81D-D1FA-C798-CE23E8E79842}"/>
              </a:ext>
            </a:extLst>
          </p:cNvPr>
          <p:cNvSpPr/>
          <p:nvPr/>
        </p:nvSpPr>
        <p:spPr>
          <a:xfrm>
            <a:off x="8356600" y="-1397000"/>
            <a:ext cx="4572000" cy="4572000"/>
          </a:xfrm>
          <a:prstGeom prst="roundRect">
            <a:avLst/>
          </a:prstGeom>
          <a:solidFill>
            <a:srgbClr val="27557D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5" name="Rektangel: rundade hörn 4">
            <a:extLst>
              <a:ext uri="{FF2B5EF4-FFF2-40B4-BE49-F238E27FC236}">
                <a16:creationId xmlns:a16="http://schemas.microsoft.com/office/drawing/2014/main" id="{2B8FC5B7-B6EF-719E-595D-C4DC03538779}"/>
              </a:ext>
            </a:extLst>
          </p:cNvPr>
          <p:cNvSpPr/>
          <p:nvPr/>
        </p:nvSpPr>
        <p:spPr>
          <a:xfrm>
            <a:off x="9271000" y="-508000"/>
            <a:ext cx="2667000" cy="2667000"/>
          </a:xfrm>
          <a:prstGeom prst="roundRect">
            <a:avLst/>
          </a:prstGeom>
          <a:solidFill>
            <a:srgbClr val="04194E"/>
          </a:solidFill>
          <a:ln>
            <a:solidFill>
              <a:srgbClr val="17A39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cxnSp>
        <p:nvCxnSpPr>
          <p:cNvPr id="6" name="Rak koppling 5">
            <a:extLst>
              <a:ext uri="{FF2B5EF4-FFF2-40B4-BE49-F238E27FC236}">
                <a16:creationId xmlns:a16="http://schemas.microsoft.com/office/drawing/2014/main" id="{B197EACB-7573-2D4E-F70A-88D5128D6F9E}"/>
              </a:ext>
            </a:extLst>
          </p:cNvPr>
          <p:cNvCxnSpPr/>
          <p:nvPr/>
        </p:nvCxnSpPr>
        <p:spPr>
          <a:xfrm>
            <a:off x="8432800" y="3835400"/>
            <a:ext cx="3352800" cy="0"/>
          </a:xfrm>
          <a:prstGeom prst="line">
            <a:avLst/>
          </a:prstGeom>
          <a:ln w="25400">
            <a:solidFill>
              <a:srgbClr val="17A39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ektangel: rundade hörn 6">
            <a:extLst>
              <a:ext uri="{FF2B5EF4-FFF2-40B4-BE49-F238E27FC236}">
                <a16:creationId xmlns:a16="http://schemas.microsoft.com/office/drawing/2014/main" id="{D7C89A2E-2A44-0C04-26D2-AF5582B61D55}"/>
              </a:ext>
            </a:extLst>
          </p:cNvPr>
          <p:cNvSpPr/>
          <p:nvPr/>
        </p:nvSpPr>
        <p:spPr>
          <a:xfrm>
            <a:off x="8737600" y="3759200"/>
            <a:ext cx="152400" cy="152400"/>
          </a:xfrm>
          <a:prstGeom prst="roundRect">
            <a:avLst/>
          </a:prstGeom>
          <a:solidFill>
            <a:srgbClr val="17A398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8" name="Rektangel: rundade hörn 7">
            <a:extLst>
              <a:ext uri="{FF2B5EF4-FFF2-40B4-BE49-F238E27FC236}">
                <a16:creationId xmlns:a16="http://schemas.microsoft.com/office/drawing/2014/main" id="{68A8680A-13E2-3DED-AACE-2D0A0C50F44B}"/>
              </a:ext>
            </a:extLst>
          </p:cNvPr>
          <p:cNvSpPr/>
          <p:nvPr/>
        </p:nvSpPr>
        <p:spPr>
          <a:xfrm>
            <a:off x="9499600" y="3759200"/>
            <a:ext cx="152400" cy="152400"/>
          </a:xfrm>
          <a:prstGeom prst="roundRect">
            <a:avLst/>
          </a:prstGeom>
          <a:solidFill>
            <a:srgbClr val="17A398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9" name="Rektangel: rundade hörn 8">
            <a:extLst>
              <a:ext uri="{FF2B5EF4-FFF2-40B4-BE49-F238E27FC236}">
                <a16:creationId xmlns:a16="http://schemas.microsoft.com/office/drawing/2014/main" id="{A0D49252-A2E0-DA2E-82DE-089D20700151}"/>
              </a:ext>
            </a:extLst>
          </p:cNvPr>
          <p:cNvSpPr/>
          <p:nvPr/>
        </p:nvSpPr>
        <p:spPr>
          <a:xfrm>
            <a:off x="10388600" y="3759200"/>
            <a:ext cx="152400" cy="152400"/>
          </a:xfrm>
          <a:prstGeom prst="roundRect">
            <a:avLst/>
          </a:prstGeom>
          <a:solidFill>
            <a:srgbClr val="17A398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10" name="Rektangel: rundade hörn 9">
            <a:extLst>
              <a:ext uri="{FF2B5EF4-FFF2-40B4-BE49-F238E27FC236}">
                <a16:creationId xmlns:a16="http://schemas.microsoft.com/office/drawing/2014/main" id="{32D6AA57-5F45-55CD-139A-0215C14B30AE}"/>
              </a:ext>
            </a:extLst>
          </p:cNvPr>
          <p:cNvSpPr/>
          <p:nvPr/>
        </p:nvSpPr>
        <p:spPr>
          <a:xfrm>
            <a:off x="11277600" y="3759200"/>
            <a:ext cx="152400" cy="152400"/>
          </a:xfrm>
          <a:prstGeom prst="roundRect">
            <a:avLst/>
          </a:prstGeom>
          <a:solidFill>
            <a:srgbClr val="17A398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pic>
        <p:nvPicPr>
          <p:cNvPr id="12" name="Bild 11">
            <a:extLst>
              <a:ext uri="{FF2B5EF4-FFF2-40B4-BE49-F238E27FC236}">
                <a16:creationId xmlns:a16="http://schemas.microsoft.com/office/drawing/2014/main" id="{BA70675E-78F3-27E8-F2E7-8173B4515B5F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60400" y="431800"/>
            <a:ext cx="3810000" cy="1219200"/>
          </a:xfrm>
          <a:prstGeom prst="rect">
            <a:avLst/>
          </a:prstGeom>
        </p:spPr>
      </p:pic>
      <p:sp>
        <p:nvSpPr>
          <p:cNvPr id="13" name="textruta 12">
            <a:extLst>
              <a:ext uri="{FF2B5EF4-FFF2-40B4-BE49-F238E27FC236}">
                <a16:creationId xmlns:a16="http://schemas.microsoft.com/office/drawing/2014/main" id="{1DD31174-61CB-2EA8-8443-D066BEAF3080}"/>
              </a:ext>
            </a:extLst>
          </p:cNvPr>
          <p:cNvSpPr txBox="1"/>
          <p:nvPr/>
        </p:nvSpPr>
        <p:spPr>
          <a:xfrm>
            <a:off x="685800" y="2082800"/>
            <a:ext cx="8255000" cy="15388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sv-SE" sz="1000" b="1">
                <a:solidFill>
                  <a:srgbClr val="17A398"/>
                </a:solidFill>
                <a:latin typeface="Aptos" panose="020B0004020202020204" pitchFamily="34" charset="0"/>
              </a:rPr>
              <a:t>OBEROENDE TEKNISK PARTNER PÅ BESTÄLLARSIDAN</a:t>
            </a:r>
            <a:endParaRPr lang="en-SE" sz="1000" b="1">
              <a:solidFill>
                <a:srgbClr val="17A398"/>
              </a:solidFill>
              <a:latin typeface="Aptos" panose="020B0004020202020204" pitchFamily="34" charset="0"/>
            </a:endParaRPr>
          </a:p>
        </p:txBody>
      </p:sp>
      <p:sp>
        <p:nvSpPr>
          <p:cNvPr id="14" name="textruta 13">
            <a:extLst>
              <a:ext uri="{FF2B5EF4-FFF2-40B4-BE49-F238E27FC236}">
                <a16:creationId xmlns:a16="http://schemas.microsoft.com/office/drawing/2014/main" id="{EED84C8C-A437-28CC-7461-A6D94E275298}"/>
              </a:ext>
            </a:extLst>
          </p:cNvPr>
          <p:cNvSpPr txBox="1"/>
          <p:nvPr/>
        </p:nvSpPr>
        <p:spPr>
          <a:xfrm>
            <a:off x="660400" y="2514600"/>
            <a:ext cx="9652000" cy="523220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sv-SE" sz="3400" b="1">
                <a:solidFill>
                  <a:srgbClr val="FFFFFF"/>
                </a:solidFill>
                <a:latin typeface="Aptos" panose="020B0004020202020204" pitchFamily="34" charset="0"/>
              </a:rPr>
              <a:t>Kontroll över komplexa tekniska miljöer</a:t>
            </a:r>
            <a:endParaRPr lang="en-SE" sz="3400" b="1">
              <a:solidFill>
                <a:srgbClr val="FFFFFF"/>
              </a:solidFill>
              <a:latin typeface="Aptos" panose="020B0004020202020204" pitchFamily="34" charset="0"/>
            </a:endParaRPr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D1761FBF-F2D2-CA7A-62AA-F4F07CF647B4}"/>
              </a:ext>
            </a:extLst>
          </p:cNvPr>
          <p:cNvSpPr txBox="1"/>
          <p:nvPr/>
        </p:nvSpPr>
        <p:spPr>
          <a:xfrm>
            <a:off x="685800" y="4165600"/>
            <a:ext cx="8064500" cy="461665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sv-SE" sz="1500">
                <a:solidFill>
                  <a:srgbClr val="DCE7F3"/>
                </a:solidFill>
                <a:latin typeface="Aptos" panose="020B0004020202020204" pitchFamily="34" charset="0"/>
              </a:rPr>
              <a:t>HubMind hjälper anläggningsägare att förena system, information, krav, leverantörer och ansvar genom hela livscykeln.</a:t>
            </a:r>
            <a:endParaRPr lang="en-SE" sz="1500">
              <a:solidFill>
                <a:srgbClr val="DCE7F3"/>
              </a:solidFill>
              <a:latin typeface="Aptos" panose="020B0004020202020204" pitchFamily="34" charset="0"/>
            </a:endParaRPr>
          </a:p>
        </p:txBody>
      </p:sp>
      <p:sp>
        <p:nvSpPr>
          <p:cNvPr id="16" name="textruta 15">
            <a:extLst>
              <a:ext uri="{FF2B5EF4-FFF2-40B4-BE49-F238E27FC236}">
                <a16:creationId xmlns:a16="http://schemas.microsoft.com/office/drawing/2014/main" id="{11FAEDD4-E414-E226-746E-7C3164927276}"/>
              </a:ext>
            </a:extLst>
          </p:cNvPr>
          <p:cNvSpPr txBox="1"/>
          <p:nvPr/>
        </p:nvSpPr>
        <p:spPr>
          <a:xfrm>
            <a:off x="685800" y="6070600"/>
            <a:ext cx="2286000" cy="15388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nl-NL" sz="1000" b="1">
                <a:solidFill>
                  <a:srgbClr val="17A398"/>
                </a:solidFill>
                <a:latin typeface="Aptos" panose="020B0004020202020204" pitchFamily="34" charset="0"/>
              </a:rPr>
              <a:t>HUBMIND.SE</a:t>
            </a:r>
            <a:endParaRPr lang="en-SE" sz="1000" b="1">
              <a:solidFill>
                <a:srgbClr val="17A398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31663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54FF21BD-5F93-6197-7434-450CAA82C44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3F7FA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45A46EBB-699F-36D5-8217-B1219337B9EF}"/>
              </a:ext>
            </a:extLst>
          </p:cNvPr>
          <p:cNvSpPr/>
          <p:nvPr/>
        </p:nvSpPr>
        <p:spPr>
          <a:xfrm>
            <a:off x="0" y="0"/>
            <a:ext cx="177800" cy="6858000"/>
          </a:xfrm>
          <a:prstGeom prst="rect">
            <a:avLst/>
          </a:prstGeom>
          <a:solidFill>
            <a:srgbClr val="17A398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7E2E54A4-CBEF-9F1D-0757-05663A1BBA31}"/>
              </a:ext>
            </a:extLst>
          </p:cNvPr>
          <p:cNvSpPr txBox="1"/>
          <p:nvPr/>
        </p:nvSpPr>
        <p:spPr>
          <a:xfrm>
            <a:off x="660400" y="355600"/>
            <a:ext cx="8890000" cy="16927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nl-NL" sz="1100" b="1">
                <a:solidFill>
                  <a:srgbClr val="17A398"/>
                </a:solidFill>
                <a:latin typeface="Aptos" panose="020B0004020202020204" pitchFamily="34" charset="0"/>
              </a:rPr>
              <a:t>VARFÖR HUBMIND</a:t>
            </a:r>
            <a:endParaRPr lang="en-SE" sz="1100" b="1">
              <a:solidFill>
                <a:srgbClr val="17A398"/>
              </a:solidFill>
              <a:latin typeface="Aptos" panose="020B0004020202020204" pitchFamily="34" charset="0"/>
            </a:endParaRP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7DA4A8DD-977A-BDC4-B204-935444842AEA}"/>
              </a:ext>
            </a:extLst>
          </p:cNvPr>
          <p:cNvSpPr txBox="1"/>
          <p:nvPr/>
        </p:nvSpPr>
        <p:spPr>
          <a:xfrm>
            <a:off x="11074400" y="381000"/>
            <a:ext cx="533400" cy="15388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r"/>
            <a:r>
              <a:rPr lang="en-SE" sz="1000" b="1">
                <a:solidFill>
                  <a:srgbClr val="596B89"/>
                </a:solidFill>
                <a:latin typeface="Aptos" panose="020B0004020202020204" pitchFamily="34" charset="0"/>
              </a:rPr>
              <a:t>02</a:t>
            </a:r>
          </a:p>
        </p:txBody>
      </p:sp>
      <p:cxnSp>
        <p:nvCxnSpPr>
          <p:cNvPr id="6" name="Rak koppling 5">
            <a:extLst>
              <a:ext uri="{FF2B5EF4-FFF2-40B4-BE49-F238E27FC236}">
                <a16:creationId xmlns:a16="http://schemas.microsoft.com/office/drawing/2014/main" id="{1469C034-459D-0A13-9B34-B7ADDDB516A9}"/>
              </a:ext>
            </a:extLst>
          </p:cNvPr>
          <p:cNvCxnSpPr/>
          <p:nvPr/>
        </p:nvCxnSpPr>
        <p:spPr>
          <a:xfrm>
            <a:off x="660400" y="6451600"/>
            <a:ext cx="10871200" cy="0"/>
          </a:xfrm>
          <a:prstGeom prst="line">
            <a:avLst/>
          </a:prstGeom>
          <a:ln w="12700">
            <a:solidFill>
              <a:srgbClr val="DCE8E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ruta 6">
            <a:extLst>
              <a:ext uri="{FF2B5EF4-FFF2-40B4-BE49-F238E27FC236}">
                <a16:creationId xmlns:a16="http://schemas.microsoft.com/office/drawing/2014/main" id="{B39FC567-9F9E-CE52-7BFA-A63860F2A028}"/>
              </a:ext>
            </a:extLst>
          </p:cNvPr>
          <p:cNvSpPr txBox="1"/>
          <p:nvPr/>
        </p:nvSpPr>
        <p:spPr>
          <a:xfrm>
            <a:off x="660400" y="6553200"/>
            <a:ext cx="7874000" cy="115416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sz="750">
                <a:solidFill>
                  <a:srgbClr val="596B89"/>
                </a:solidFill>
                <a:latin typeface="Aptos" panose="020B0004020202020204" pitchFamily="34" charset="0"/>
              </a:rPr>
              <a:t>HUBMIND AB  /  COMPANY INTRODUCTION  /  HUBMIND.SE</a:t>
            </a:r>
            <a:endParaRPr lang="en-SE" sz="750">
              <a:solidFill>
                <a:srgbClr val="596B89"/>
              </a:solidFill>
              <a:latin typeface="Aptos" panose="020B0004020202020204" pitchFamily="34" charset="0"/>
            </a:endParaRP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B585E245-0550-1167-CE16-8DB9335903E8}"/>
              </a:ext>
            </a:extLst>
          </p:cNvPr>
          <p:cNvSpPr txBox="1"/>
          <p:nvPr/>
        </p:nvSpPr>
        <p:spPr>
          <a:xfrm>
            <a:off x="660400" y="812800"/>
            <a:ext cx="10414000" cy="43088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nl-NL" sz="2800" b="1">
                <a:solidFill>
                  <a:srgbClr val="04194E"/>
                </a:solidFill>
                <a:latin typeface="Aptos" panose="020B0004020202020204" pitchFamily="34" charset="0"/>
              </a:rPr>
              <a:t>Komplexiteten finns mellan rutorna</a:t>
            </a:r>
            <a:endParaRPr lang="en-SE" sz="2800" b="1">
              <a:solidFill>
                <a:srgbClr val="04194E"/>
              </a:solidFill>
              <a:latin typeface="Aptos" panose="020B0004020202020204" pitchFamily="34" charset="0"/>
            </a:endParaRP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08634108-BD15-E0A7-7EBF-52F9D2499A00}"/>
              </a:ext>
            </a:extLst>
          </p:cNvPr>
          <p:cNvSpPr txBox="1"/>
          <p:nvPr/>
        </p:nvSpPr>
        <p:spPr>
          <a:xfrm>
            <a:off x="660400" y="1600200"/>
            <a:ext cx="10414000" cy="200055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sv-SE" sz="1300">
                <a:solidFill>
                  <a:srgbClr val="596B89"/>
                </a:solidFill>
                <a:latin typeface="Aptos" panose="020B0004020202020204" pitchFamily="34" charset="0"/>
              </a:rPr>
              <a:t>Tekniska problem uppstår sällan i ett enskilt system. De växer i gränssnitten.</a:t>
            </a:r>
            <a:endParaRPr lang="en-SE" sz="1300">
              <a:solidFill>
                <a:srgbClr val="596B89"/>
              </a:solidFill>
              <a:latin typeface="Aptos" panose="020B0004020202020204" pitchFamily="34" charset="0"/>
            </a:endParaRPr>
          </a:p>
        </p:txBody>
      </p:sp>
      <p:sp>
        <p:nvSpPr>
          <p:cNvPr id="10" name="Rektangel: rundade hörn 9">
            <a:extLst>
              <a:ext uri="{FF2B5EF4-FFF2-40B4-BE49-F238E27FC236}">
                <a16:creationId xmlns:a16="http://schemas.microsoft.com/office/drawing/2014/main" id="{89649D84-90E9-C91F-B920-43A89C3A2437}"/>
              </a:ext>
            </a:extLst>
          </p:cNvPr>
          <p:cNvSpPr/>
          <p:nvPr/>
        </p:nvSpPr>
        <p:spPr>
          <a:xfrm>
            <a:off x="660400" y="2717800"/>
            <a:ext cx="2235200" cy="1473200"/>
          </a:xfrm>
          <a:prstGeom prst="roundRect">
            <a:avLst/>
          </a:prstGeom>
          <a:solidFill>
            <a:srgbClr val="FFFFFF"/>
          </a:solidFill>
          <a:ln>
            <a:solidFill>
              <a:srgbClr val="DCE8E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2E031FA5-A06D-C0D0-8330-8917AAE280F5}"/>
              </a:ext>
            </a:extLst>
          </p:cNvPr>
          <p:cNvSpPr/>
          <p:nvPr/>
        </p:nvSpPr>
        <p:spPr>
          <a:xfrm>
            <a:off x="660400" y="2717800"/>
            <a:ext cx="2235200" cy="101600"/>
          </a:xfrm>
          <a:prstGeom prst="rect">
            <a:avLst/>
          </a:prstGeom>
          <a:solidFill>
            <a:srgbClr val="27557D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CC967B95-5A3C-7F18-1ABF-14C82A60DE1D}"/>
              </a:ext>
            </a:extLst>
          </p:cNvPr>
          <p:cNvSpPr txBox="1"/>
          <p:nvPr/>
        </p:nvSpPr>
        <p:spPr>
          <a:xfrm>
            <a:off x="863600" y="3200400"/>
            <a:ext cx="1828800" cy="16927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nl-NL" sz="1100" b="1">
                <a:solidFill>
                  <a:srgbClr val="04194E"/>
                </a:solidFill>
                <a:latin typeface="Aptos" panose="020B0004020202020204" pitchFamily="34" charset="0"/>
              </a:rPr>
              <a:t>SYSTEM</a:t>
            </a:r>
            <a:endParaRPr lang="en-SE" sz="1100" b="1">
              <a:solidFill>
                <a:srgbClr val="04194E"/>
              </a:solidFill>
              <a:latin typeface="Aptos" panose="020B0004020202020204" pitchFamily="34" charset="0"/>
            </a:endParaRPr>
          </a:p>
        </p:txBody>
      </p:sp>
      <p:cxnSp>
        <p:nvCxnSpPr>
          <p:cNvPr id="13" name="Rak koppling 12">
            <a:extLst>
              <a:ext uri="{FF2B5EF4-FFF2-40B4-BE49-F238E27FC236}">
                <a16:creationId xmlns:a16="http://schemas.microsoft.com/office/drawing/2014/main" id="{5BD1F0D8-DEFE-5C13-986F-3F3283364DBD}"/>
              </a:ext>
            </a:extLst>
          </p:cNvPr>
          <p:cNvCxnSpPr/>
          <p:nvPr/>
        </p:nvCxnSpPr>
        <p:spPr>
          <a:xfrm>
            <a:off x="2895600" y="3454400"/>
            <a:ext cx="482600" cy="0"/>
          </a:xfrm>
          <a:prstGeom prst="line">
            <a:avLst/>
          </a:prstGeom>
          <a:ln w="25400">
            <a:solidFill>
              <a:srgbClr val="17A39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ktangel: rundade hörn 13">
            <a:extLst>
              <a:ext uri="{FF2B5EF4-FFF2-40B4-BE49-F238E27FC236}">
                <a16:creationId xmlns:a16="http://schemas.microsoft.com/office/drawing/2014/main" id="{C1C56203-3F82-8F7D-6012-3E8D4DA9EF40}"/>
              </a:ext>
            </a:extLst>
          </p:cNvPr>
          <p:cNvSpPr/>
          <p:nvPr/>
        </p:nvSpPr>
        <p:spPr>
          <a:xfrm>
            <a:off x="3378200" y="2717800"/>
            <a:ext cx="2235200" cy="1473200"/>
          </a:xfrm>
          <a:prstGeom prst="roundRect">
            <a:avLst/>
          </a:prstGeom>
          <a:solidFill>
            <a:srgbClr val="FFFFFF"/>
          </a:solidFill>
          <a:ln>
            <a:solidFill>
              <a:srgbClr val="DCE8E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63A5A679-C0E9-CDCD-C55E-9AF5DA6A9C97}"/>
              </a:ext>
            </a:extLst>
          </p:cNvPr>
          <p:cNvSpPr/>
          <p:nvPr/>
        </p:nvSpPr>
        <p:spPr>
          <a:xfrm>
            <a:off x="3378200" y="2717800"/>
            <a:ext cx="2235200" cy="101600"/>
          </a:xfrm>
          <a:prstGeom prst="rect">
            <a:avLst/>
          </a:prstGeom>
          <a:solidFill>
            <a:srgbClr val="E56B5D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16" name="textruta 15">
            <a:extLst>
              <a:ext uri="{FF2B5EF4-FFF2-40B4-BE49-F238E27FC236}">
                <a16:creationId xmlns:a16="http://schemas.microsoft.com/office/drawing/2014/main" id="{8D7981C1-EFC1-469D-90E8-DB6F4DEB4689}"/>
              </a:ext>
            </a:extLst>
          </p:cNvPr>
          <p:cNvSpPr txBox="1"/>
          <p:nvPr/>
        </p:nvSpPr>
        <p:spPr>
          <a:xfrm>
            <a:off x="3581400" y="3200400"/>
            <a:ext cx="1828800" cy="16927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nl-NL" sz="1100" b="1">
                <a:solidFill>
                  <a:srgbClr val="04194E"/>
                </a:solidFill>
                <a:latin typeface="Aptos" panose="020B0004020202020204" pitchFamily="34" charset="0"/>
              </a:rPr>
              <a:t>LEVERANTÖRER</a:t>
            </a:r>
            <a:endParaRPr lang="en-SE" sz="1100" b="1">
              <a:solidFill>
                <a:srgbClr val="04194E"/>
              </a:solidFill>
              <a:latin typeface="Aptos" panose="020B0004020202020204" pitchFamily="34" charset="0"/>
            </a:endParaRPr>
          </a:p>
        </p:txBody>
      </p:sp>
      <p:cxnSp>
        <p:nvCxnSpPr>
          <p:cNvPr id="17" name="Rak koppling 16">
            <a:extLst>
              <a:ext uri="{FF2B5EF4-FFF2-40B4-BE49-F238E27FC236}">
                <a16:creationId xmlns:a16="http://schemas.microsoft.com/office/drawing/2014/main" id="{776C2CDA-A010-503A-3916-22B0B9FC4D69}"/>
              </a:ext>
            </a:extLst>
          </p:cNvPr>
          <p:cNvCxnSpPr/>
          <p:nvPr/>
        </p:nvCxnSpPr>
        <p:spPr>
          <a:xfrm>
            <a:off x="5613400" y="3454400"/>
            <a:ext cx="482600" cy="0"/>
          </a:xfrm>
          <a:prstGeom prst="line">
            <a:avLst/>
          </a:prstGeom>
          <a:ln w="25400">
            <a:solidFill>
              <a:srgbClr val="17A39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ektangel: rundade hörn 17">
            <a:extLst>
              <a:ext uri="{FF2B5EF4-FFF2-40B4-BE49-F238E27FC236}">
                <a16:creationId xmlns:a16="http://schemas.microsoft.com/office/drawing/2014/main" id="{198478F7-8A42-0A59-F870-AD02B55EF998}"/>
              </a:ext>
            </a:extLst>
          </p:cNvPr>
          <p:cNvSpPr/>
          <p:nvPr/>
        </p:nvSpPr>
        <p:spPr>
          <a:xfrm>
            <a:off x="6096000" y="2717800"/>
            <a:ext cx="2235200" cy="1473200"/>
          </a:xfrm>
          <a:prstGeom prst="roundRect">
            <a:avLst/>
          </a:prstGeom>
          <a:solidFill>
            <a:srgbClr val="FFFFFF"/>
          </a:solidFill>
          <a:ln>
            <a:solidFill>
              <a:srgbClr val="DCE8E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DEF96CA6-1CB8-96FD-D57D-0F75939976A0}"/>
              </a:ext>
            </a:extLst>
          </p:cNvPr>
          <p:cNvSpPr/>
          <p:nvPr/>
        </p:nvSpPr>
        <p:spPr>
          <a:xfrm>
            <a:off x="6096000" y="2717800"/>
            <a:ext cx="2235200" cy="101600"/>
          </a:xfrm>
          <a:prstGeom prst="rect">
            <a:avLst/>
          </a:prstGeom>
          <a:solidFill>
            <a:srgbClr val="17A398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20" name="textruta 19">
            <a:extLst>
              <a:ext uri="{FF2B5EF4-FFF2-40B4-BE49-F238E27FC236}">
                <a16:creationId xmlns:a16="http://schemas.microsoft.com/office/drawing/2014/main" id="{BD2E7CAC-057C-31F8-9498-26AD61201DC7}"/>
              </a:ext>
            </a:extLst>
          </p:cNvPr>
          <p:cNvSpPr txBox="1"/>
          <p:nvPr/>
        </p:nvSpPr>
        <p:spPr>
          <a:xfrm>
            <a:off x="6299200" y="3200400"/>
            <a:ext cx="1828800" cy="16927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nl-NL" sz="1100" b="1">
                <a:solidFill>
                  <a:srgbClr val="04194E"/>
                </a:solidFill>
                <a:latin typeface="Aptos" panose="020B0004020202020204" pitchFamily="34" charset="0"/>
              </a:rPr>
              <a:t>INFORMATION</a:t>
            </a:r>
            <a:endParaRPr lang="en-SE" sz="1100" b="1">
              <a:solidFill>
                <a:srgbClr val="04194E"/>
              </a:solidFill>
              <a:latin typeface="Aptos" panose="020B0004020202020204" pitchFamily="34" charset="0"/>
            </a:endParaRPr>
          </a:p>
        </p:txBody>
      </p:sp>
      <p:cxnSp>
        <p:nvCxnSpPr>
          <p:cNvPr id="21" name="Rak koppling 20">
            <a:extLst>
              <a:ext uri="{FF2B5EF4-FFF2-40B4-BE49-F238E27FC236}">
                <a16:creationId xmlns:a16="http://schemas.microsoft.com/office/drawing/2014/main" id="{F20ABFFD-3596-F1B6-BC00-FEA32AB23B73}"/>
              </a:ext>
            </a:extLst>
          </p:cNvPr>
          <p:cNvCxnSpPr/>
          <p:nvPr/>
        </p:nvCxnSpPr>
        <p:spPr>
          <a:xfrm>
            <a:off x="8331200" y="3454400"/>
            <a:ext cx="482600" cy="0"/>
          </a:xfrm>
          <a:prstGeom prst="line">
            <a:avLst/>
          </a:prstGeom>
          <a:ln w="25400">
            <a:solidFill>
              <a:srgbClr val="17A39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ktangel: rundade hörn 21">
            <a:extLst>
              <a:ext uri="{FF2B5EF4-FFF2-40B4-BE49-F238E27FC236}">
                <a16:creationId xmlns:a16="http://schemas.microsoft.com/office/drawing/2014/main" id="{ABD0CBA0-8E29-D24D-9884-1A35A7B00071}"/>
              </a:ext>
            </a:extLst>
          </p:cNvPr>
          <p:cNvSpPr/>
          <p:nvPr/>
        </p:nvSpPr>
        <p:spPr>
          <a:xfrm>
            <a:off x="8813800" y="2717800"/>
            <a:ext cx="2235200" cy="1473200"/>
          </a:xfrm>
          <a:prstGeom prst="roundRect">
            <a:avLst/>
          </a:prstGeom>
          <a:solidFill>
            <a:srgbClr val="FFFFFF"/>
          </a:solidFill>
          <a:ln>
            <a:solidFill>
              <a:srgbClr val="DCE8E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E206EF07-CC9F-3ACE-160D-6EBB76765DDB}"/>
              </a:ext>
            </a:extLst>
          </p:cNvPr>
          <p:cNvSpPr/>
          <p:nvPr/>
        </p:nvSpPr>
        <p:spPr>
          <a:xfrm>
            <a:off x="8813800" y="2717800"/>
            <a:ext cx="2235200" cy="101600"/>
          </a:xfrm>
          <a:prstGeom prst="rect">
            <a:avLst/>
          </a:prstGeom>
          <a:solidFill>
            <a:srgbClr val="F2C14E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24" name="textruta 23">
            <a:extLst>
              <a:ext uri="{FF2B5EF4-FFF2-40B4-BE49-F238E27FC236}">
                <a16:creationId xmlns:a16="http://schemas.microsoft.com/office/drawing/2014/main" id="{A2C5A650-EA0D-07F6-C651-42F2107153A5}"/>
              </a:ext>
            </a:extLst>
          </p:cNvPr>
          <p:cNvSpPr txBox="1"/>
          <p:nvPr/>
        </p:nvSpPr>
        <p:spPr>
          <a:xfrm>
            <a:off x="9017000" y="3200400"/>
            <a:ext cx="1828800" cy="16927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nl-NL" sz="1100" b="1">
                <a:solidFill>
                  <a:srgbClr val="04194E"/>
                </a:solidFill>
                <a:latin typeface="Aptos" panose="020B0004020202020204" pitchFamily="34" charset="0"/>
              </a:rPr>
              <a:t>ANSVAR</a:t>
            </a:r>
            <a:endParaRPr lang="en-SE" sz="1100" b="1">
              <a:solidFill>
                <a:srgbClr val="04194E"/>
              </a:solidFill>
              <a:latin typeface="Aptos" panose="020B0004020202020204" pitchFamily="34" charset="0"/>
            </a:endParaRPr>
          </a:p>
        </p:txBody>
      </p:sp>
      <p:sp>
        <p:nvSpPr>
          <p:cNvPr id="25" name="Rektangel: rundade hörn 24">
            <a:extLst>
              <a:ext uri="{FF2B5EF4-FFF2-40B4-BE49-F238E27FC236}">
                <a16:creationId xmlns:a16="http://schemas.microsoft.com/office/drawing/2014/main" id="{FC445F60-04EB-31F9-6B26-B6AF9482B326}"/>
              </a:ext>
            </a:extLst>
          </p:cNvPr>
          <p:cNvSpPr/>
          <p:nvPr/>
        </p:nvSpPr>
        <p:spPr>
          <a:xfrm>
            <a:off x="1955800" y="4749800"/>
            <a:ext cx="8255000" cy="736600"/>
          </a:xfrm>
          <a:prstGeom prst="roundRect">
            <a:avLst/>
          </a:prstGeom>
          <a:solidFill>
            <a:srgbClr val="04194E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26" name="textruta 25">
            <a:extLst>
              <a:ext uri="{FF2B5EF4-FFF2-40B4-BE49-F238E27FC236}">
                <a16:creationId xmlns:a16="http://schemas.microsoft.com/office/drawing/2014/main" id="{1290501C-7E52-B64D-5768-2FEE30CDDEDA}"/>
              </a:ext>
            </a:extLst>
          </p:cNvPr>
          <p:cNvSpPr txBox="1"/>
          <p:nvPr/>
        </p:nvSpPr>
        <p:spPr>
          <a:xfrm>
            <a:off x="2286000" y="4965700"/>
            <a:ext cx="7594600" cy="21544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sv-SE" sz="1400" b="1">
                <a:solidFill>
                  <a:srgbClr val="FFFFFF"/>
                </a:solidFill>
                <a:latin typeface="Aptos" panose="020B0004020202020204" pitchFamily="34" charset="0"/>
              </a:rPr>
              <a:t>HubMind skapar en sammanhängande teknisk riktning på beställarens sida.</a:t>
            </a:r>
            <a:endParaRPr lang="en-SE" sz="1400" b="1">
              <a:solidFill>
                <a:srgbClr val="FFFFFF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59711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EC9870AF-A865-90B9-EBE1-F8E08D9574B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3F7FA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86A02176-0DF0-F8DA-1C5B-54D5979A4BCA}"/>
              </a:ext>
            </a:extLst>
          </p:cNvPr>
          <p:cNvSpPr/>
          <p:nvPr/>
        </p:nvSpPr>
        <p:spPr>
          <a:xfrm>
            <a:off x="0" y="0"/>
            <a:ext cx="177800" cy="6858000"/>
          </a:xfrm>
          <a:prstGeom prst="rect">
            <a:avLst/>
          </a:prstGeom>
          <a:solidFill>
            <a:srgbClr val="17A398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D05D646F-CECA-474D-D149-0C8C1D937020}"/>
              </a:ext>
            </a:extLst>
          </p:cNvPr>
          <p:cNvSpPr txBox="1"/>
          <p:nvPr/>
        </p:nvSpPr>
        <p:spPr>
          <a:xfrm>
            <a:off x="660400" y="355600"/>
            <a:ext cx="8890000" cy="16927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nl-NL" sz="1100" b="1">
                <a:solidFill>
                  <a:srgbClr val="17A398"/>
                </a:solidFill>
                <a:latin typeface="Aptos" panose="020B0004020202020204" pitchFamily="34" charset="0"/>
              </a:rPr>
              <a:t>VAD VI GÖR</a:t>
            </a:r>
            <a:endParaRPr lang="en-SE" sz="1100" b="1">
              <a:solidFill>
                <a:srgbClr val="17A398"/>
              </a:solidFill>
              <a:latin typeface="Aptos" panose="020B0004020202020204" pitchFamily="34" charset="0"/>
            </a:endParaRP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3294B173-7326-3432-940C-85804DC7E85F}"/>
              </a:ext>
            </a:extLst>
          </p:cNvPr>
          <p:cNvSpPr txBox="1"/>
          <p:nvPr/>
        </p:nvSpPr>
        <p:spPr>
          <a:xfrm>
            <a:off x="11074400" y="381000"/>
            <a:ext cx="533400" cy="15388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r"/>
            <a:r>
              <a:rPr lang="en-SE" sz="1000" b="1">
                <a:solidFill>
                  <a:srgbClr val="596B89"/>
                </a:solidFill>
                <a:latin typeface="Aptos" panose="020B0004020202020204" pitchFamily="34" charset="0"/>
              </a:rPr>
              <a:t>03</a:t>
            </a:r>
          </a:p>
        </p:txBody>
      </p:sp>
      <p:cxnSp>
        <p:nvCxnSpPr>
          <p:cNvPr id="6" name="Rak koppling 5">
            <a:extLst>
              <a:ext uri="{FF2B5EF4-FFF2-40B4-BE49-F238E27FC236}">
                <a16:creationId xmlns:a16="http://schemas.microsoft.com/office/drawing/2014/main" id="{122271AA-E63E-8C3B-EE13-F408D72A3538}"/>
              </a:ext>
            </a:extLst>
          </p:cNvPr>
          <p:cNvCxnSpPr/>
          <p:nvPr/>
        </p:nvCxnSpPr>
        <p:spPr>
          <a:xfrm>
            <a:off x="660400" y="6451600"/>
            <a:ext cx="10871200" cy="0"/>
          </a:xfrm>
          <a:prstGeom prst="line">
            <a:avLst/>
          </a:prstGeom>
          <a:ln w="12700">
            <a:solidFill>
              <a:srgbClr val="DCE8E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ruta 6">
            <a:extLst>
              <a:ext uri="{FF2B5EF4-FFF2-40B4-BE49-F238E27FC236}">
                <a16:creationId xmlns:a16="http://schemas.microsoft.com/office/drawing/2014/main" id="{5B4B538D-DA92-F0A2-1B84-77A15C076A08}"/>
              </a:ext>
            </a:extLst>
          </p:cNvPr>
          <p:cNvSpPr txBox="1"/>
          <p:nvPr/>
        </p:nvSpPr>
        <p:spPr>
          <a:xfrm>
            <a:off x="660400" y="6553200"/>
            <a:ext cx="7874000" cy="115416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sz="750">
                <a:solidFill>
                  <a:srgbClr val="596B89"/>
                </a:solidFill>
                <a:latin typeface="Aptos" panose="020B0004020202020204" pitchFamily="34" charset="0"/>
              </a:rPr>
              <a:t>HUBMIND AB  /  COMPANY INTRODUCTION  /  HUBMIND.SE</a:t>
            </a:r>
            <a:endParaRPr lang="en-SE" sz="750">
              <a:solidFill>
                <a:srgbClr val="596B89"/>
              </a:solidFill>
              <a:latin typeface="Aptos" panose="020B0004020202020204" pitchFamily="34" charset="0"/>
            </a:endParaRP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6408F2F-FDC8-F26E-6821-BAFF4A8F7AF7}"/>
              </a:ext>
            </a:extLst>
          </p:cNvPr>
          <p:cNvSpPr txBox="1"/>
          <p:nvPr/>
        </p:nvSpPr>
        <p:spPr>
          <a:xfrm>
            <a:off x="660400" y="812800"/>
            <a:ext cx="10414000" cy="43088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sv-SE" sz="2800" b="1">
                <a:solidFill>
                  <a:srgbClr val="04194E"/>
                </a:solidFill>
                <a:latin typeface="Aptos" panose="020B0004020202020204" pitchFamily="34" charset="0"/>
              </a:rPr>
              <a:t>Ett sammanhållet stöd från riktning till drift</a:t>
            </a:r>
            <a:endParaRPr lang="en-SE" sz="2800" b="1">
              <a:solidFill>
                <a:srgbClr val="04194E"/>
              </a:solidFill>
              <a:latin typeface="Aptos" panose="020B0004020202020204" pitchFamily="34" charset="0"/>
            </a:endParaRP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19F824AD-C2B0-EECD-37FF-4809B6A4D254}"/>
              </a:ext>
            </a:extLst>
          </p:cNvPr>
          <p:cNvSpPr txBox="1"/>
          <p:nvPr/>
        </p:nvSpPr>
        <p:spPr>
          <a:xfrm>
            <a:off x="660400" y="1600200"/>
            <a:ext cx="10414000" cy="200055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sv-SE" sz="1300">
                <a:solidFill>
                  <a:srgbClr val="596B89"/>
                </a:solidFill>
                <a:latin typeface="Aptos" panose="020B0004020202020204" pitchFamily="34" charset="0"/>
              </a:rPr>
              <a:t>Vi kopplar samman strategiska beslut med genomförbara tekniska leveranser.</a:t>
            </a:r>
            <a:endParaRPr lang="en-SE" sz="1300">
              <a:solidFill>
                <a:srgbClr val="596B89"/>
              </a:solidFill>
              <a:latin typeface="Aptos" panose="020B0004020202020204" pitchFamily="34" charset="0"/>
            </a:endParaRPr>
          </a:p>
        </p:txBody>
      </p:sp>
      <p:sp>
        <p:nvSpPr>
          <p:cNvPr id="10" name="Rektangel: rundade hörn 9">
            <a:extLst>
              <a:ext uri="{FF2B5EF4-FFF2-40B4-BE49-F238E27FC236}">
                <a16:creationId xmlns:a16="http://schemas.microsoft.com/office/drawing/2014/main" id="{8AE0E445-10C8-A9A0-EA53-D807B1D2A4A3}"/>
              </a:ext>
            </a:extLst>
          </p:cNvPr>
          <p:cNvSpPr/>
          <p:nvPr/>
        </p:nvSpPr>
        <p:spPr>
          <a:xfrm>
            <a:off x="660400" y="2387600"/>
            <a:ext cx="10871200" cy="558800"/>
          </a:xfrm>
          <a:prstGeom prst="roundRect">
            <a:avLst/>
          </a:prstGeom>
          <a:solidFill>
            <a:srgbClr val="FFFFFF"/>
          </a:solidFill>
          <a:ln>
            <a:solidFill>
              <a:srgbClr val="DCE8E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5983F0B9-963F-3654-7838-B17B5C8C7927}"/>
              </a:ext>
            </a:extLst>
          </p:cNvPr>
          <p:cNvSpPr/>
          <p:nvPr/>
        </p:nvSpPr>
        <p:spPr>
          <a:xfrm>
            <a:off x="660400" y="2387600"/>
            <a:ext cx="1549400" cy="558800"/>
          </a:xfrm>
          <a:prstGeom prst="rect">
            <a:avLst/>
          </a:prstGeom>
          <a:solidFill>
            <a:srgbClr val="04194E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781BDF3B-C1AB-A3A2-AC9E-E87852D4DD03}"/>
              </a:ext>
            </a:extLst>
          </p:cNvPr>
          <p:cNvSpPr txBox="1"/>
          <p:nvPr/>
        </p:nvSpPr>
        <p:spPr>
          <a:xfrm>
            <a:off x="889000" y="2540000"/>
            <a:ext cx="508000" cy="184666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SE" sz="1200" b="1">
                <a:solidFill>
                  <a:srgbClr val="FFFFFF"/>
                </a:solidFill>
                <a:latin typeface="Aptos" panose="020B0004020202020204" pitchFamily="34" charset="0"/>
              </a:rPr>
              <a:t>01</a:t>
            </a:r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06EEA2E7-74BF-A958-464C-BF3D771576B1}"/>
              </a:ext>
            </a:extLst>
          </p:cNvPr>
          <p:cNvSpPr txBox="1"/>
          <p:nvPr/>
        </p:nvSpPr>
        <p:spPr>
          <a:xfrm>
            <a:off x="2489200" y="2489200"/>
            <a:ext cx="3302000" cy="184666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nl-NL" sz="1200" b="1">
                <a:solidFill>
                  <a:srgbClr val="04194E"/>
                </a:solidFill>
                <a:latin typeface="Aptos" panose="020B0004020202020204" pitchFamily="34" charset="0"/>
              </a:rPr>
              <a:t>Teknisk strategi</a:t>
            </a:r>
            <a:endParaRPr lang="en-SE" sz="1200" b="1">
              <a:solidFill>
                <a:srgbClr val="04194E"/>
              </a:solidFill>
              <a:latin typeface="Aptos" panose="020B0004020202020204" pitchFamily="34" charset="0"/>
            </a:endParaRPr>
          </a:p>
        </p:txBody>
      </p:sp>
      <p:sp>
        <p:nvSpPr>
          <p:cNvPr id="14" name="textruta 13">
            <a:extLst>
              <a:ext uri="{FF2B5EF4-FFF2-40B4-BE49-F238E27FC236}">
                <a16:creationId xmlns:a16="http://schemas.microsoft.com/office/drawing/2014/main" id="{D36A6880-223D-D153-E9CD-2AC368238099}"/>
              </a:ext>
            </a:extLst>
          </p:cNvPr>
          <p:cNvSpPr txBox="1"/>
          <p:nvPr/>
        </p:nvSpPr>
        <p:spPr>
          <a:xfrm>
            <a:off x="5867400" y="2489200"/>
            <a:ext cx="5384800" cy="15388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sv-SE" sz="1000">
                <a:solidFill>
                  <a:srgbClr val="596B89"/>
                </a:solidFill>
                <a:latin typeface="Aptos" panose="020B0004020202020204" pitchFamily="34" charset="0"/>
              </a:rPr>
              <a:t>Målbild, vägval, genomförbarhet och beslutsunderlag.</a:t>
            </a:r>
            <a:endParaRPr lang="en-SE" sz="1000">
              <a:solidFill>
                <a:srgbClr val="596B89"/>
              </a:solidFill>
              <a:latin typeface="Aptos" panose="020B0004020202020204" pitchFamily="34" charset="0"/>
            </a:endParaRPr>
          </a:p>
        </p:txBody>
      </p:sp>
      <p:sp>
        <p:nvSpPr>
          <p:cNvPr id="15" name="Rektangel: rundade hörn 14">
            <a:extLst>
              <a:ext uri="{FF2B5EF4-FFF2-40B4-BE49-F238E27FC236}">
                <a16:creationId xmlns:a16="http://schemas.microsoft.com/office/drawing/2014/main" id="{A9F100F8-6D7F-A9B9-8E3A-CEC506405082}"/>
              </a:ext>
            </a:extLst>
          </p:cNvPr>
          <p:cNvSpPr/>
          <p:nvPr/>
        </p:nvSpPr>
        <p:spPr>
          <a:xfrm>
            <a:off x="660400" y="3098800"/>
            <a:ext cx="10871200" cy="558800"/>
          </a:xfrm>
          <a:prstGeom prst="roundRect">
            <a:avLst/>
          </a:prstGeom>
          <a:solidFill>
            <a:srgbClr val="FFFFFF"/>
          </a:solidFill>
          <a:ln>
            <a:solidFill>
              <a:srgbClr val="DCE8E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6EFA3621-1CA0-932E-7355-260DA1D8D9E9}"/>
              </a:ext>
            </a:extLst>
          </p:cNvPr>
          <p:cNvSpPr/>
          <p:nvPr/>
        </p:nvSpPr>
        <p:spPr>
          <a:xfrm>
            <a:off x="660400" y="3098800"/>
            <a:ext cx="1549400" cy="558800"/>
          </a:xfrm>
          <a:prstGeom prst="rect">
            <a:avLst/>
          </a:prstGeom>
          <a:solidFill>
            <a:srgbClr val="27557D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17" name="textruta 16">
            <a:extLst>
              <a:ext uri="{FF2B5EF4-FFF2-40B4-BE49-F238E27FC236}">
                <a16:creationId xmlns:a16="http://schemas.microsoft.com/office/drawing/2014/main" id="{ADAC8B34-CCD8-2825-0B2B-7F587A8CAA7C}"/>
              </a:ext>
            </a:extLst>
          </p:cNvPr>
          <p:cNvSpPr txBox="1"/>
          <p:nvPr/>
        </p:nvSpPr>
        <p:spPr>
          <a:xfrm>
            <a:off x="889000" y="3251200"/>
            <a:ext cx="508000" cy="184666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SE" sz="1200" b="1">
                <a:solidFill>
                  <a:srgbClr val="FFFFFF"/>
                </a:solidFill>
                <a:latin typeface="Aptos" panose="020B0004020202020204" pitchFamily="34" charset="0"/>
              </a:rPr>
              <a:t>02</a:t>
            </a:r>
          </a:p>
        </p:txBody>
      </p:sp>
      <p:sp>
        <p:nvSpPr>
          <p:cNvPr id="18" name="textruta 17">
            <a:extLst>
              <a:ext uri="{FF2B5EF4-FFF2-40B4-BE49-F238E27FC236}">
                <a16:creationId xmlns:a16="http://schemas.microsoft.com/office/drawing/2014/main" id="{1E4D0E09-841E-7D63-A8D3-0EDF7A6F926D}"/>
              </a:ext>
            </a:extLst>
          </p:cNvPr>
          <p:cNvSpPr txBox="1"/>
          <p:nvPr/>
        </p:nvSpPr>
        <p:spPr>
          <a:xfrm>
            <a:off x="2489200" y="3200400"/>
            <a:ext cx="3302000" cy="184666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nl-NL" sz="1200" b="1">
                <a:solidFill>
                  <a:srgbClr val="04194E"/>
                </a:solidFill>
                <a:latin typeface="Aptos" panose="020B0004020202020204" pitchFamily="34" charset="0"/>
              </a:rPr>
              <a:t>Systems engineering &amp; krav</a:t>
            </a:r>
            <a:endParaRPr lang="en-SE" sz="1200" b="1">
              <a:solidFill>
                <a:srgbClr val="04194E"/>
              </a:solidFill>
              <a:latin typeface="Aptos" panose="020B0004020202020204" pitchFamily="34" charset="0"/>
            </a:endParaRPr>
          </a:p>
        </p:txBody>
      </p:sp>
      <p:sp>
        <p:nvSpPr>
          <p:cNvPr id="19" name="textruta 18">
            <a:extLst>
              <a:ext uri="{FF2B5EF4-FFF2-40B4-BE49-F238E27FC236}">
                <a16:creationId xmlns:a16="http://schemas.microsoft.com/office/drawing/2014/main" id="{9DA4CB1C-3321-87D6-7E8F-672A0B034C21}"/>
              </a:ext>
            </a:extLst>
          </p:cNvPr>
          <p:cNvSpPr txBox="1"/>
          <p:nvPr/>
        </p:nvSpPr>
        <p:spPr>
          <a:xfrm>
            <a:off x="5867400" y="3200400"/>
            <a:ext cx="5384800" cy="15388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sv-SE" sz="1000">
                <a:solidFill>
                  <a:srgbClr val="596B89"/>
                </a:solidFill>
                <a:latin typeface="Aptos" panose="020B0004020202020204" pitchFamily="34" charset="0"/>
              </a:rPr>
              <a:t>Behov, kravdesign, spårbarhet, gränssnitt och verifieringslogik.</a:t>
            </a:r>
            <a:endParaRPr lang="en-SE" sz="1000">
              <a:solidFill>
                <a:srgbClr val="596B89"/>
              </a:solidFill>
              <a:latin typeface="Aptos" panose="020B0004020202020204" pitchFamily="34" charset="0"/>
            </a:endParaRPr>
          </a:p>
        </p:txBody>
      </p:sp>
      <p:sp>
        <p:nvSpPr>
          <p:cNvPr id="20" name="Rektangel: rundade hörn 19">
            <a:extLst>
              <a:ext uri="{FF2B5EF4-FFF2-40B4-BE49-F238E27FC236}">
                <a16:creationId xmlns:a16="http://schemas.microsoft.com/office/drawing/2014/main" id="{2D4A84B7-BBF9-6FE1-5C55-BB9EA088F741}"/>
              </a:ext>
            </a:extLst>
          </p:cNvPr>
          <p:cNvSpPr/>
          <p:nvPr/>
        </p:nvSpPr>
        <p:spPr>
          <a:xfrm>
            <a:off x="660400" y="3810000"/>
            <a:ext cx="10871200" cy="558800"/>
          </a:xfrm>
          <a:prstGeom prst="roundRect">
            <a:avLst/>
          </a:prstGeom>
          <a:solidFill>
            <a:srgbClr val="FFFFFF"/>
          </a:solidFill>
          <a:ln>
            <a:solidFill>
              <a:srgbClr val="DCE8E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13C6B7C7-71BA-272F-02E8-4EE6A6AEDA18}"/>
              </a:ext>
            </a:extLst>
          </p:cNvPr>
          <p:cNvSpPr/>
          <p:nvPr/>
        </p:nvSpPr>
        <p:spPr>
          <a:xfrm>
            <a:off x="660400" y="3810000"/>
            <a:ext cx="1549400" cy="558800"/>
          </a:xfrm>
          <a:prstGeom prst="rect">
            <a:avLst/>
          </a:prstGeom>
          <a:solidFill>
            <a:srgbClr val="17A398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22" name="textruta 21">
            <a:extLst>
              <a:ext uri="{FF2B5EF4-FFF2-40B4-BE49-F238E27FC236}">
                <a16:creationId xmlns:a16="http://schemas.microsoft.com/office/drawing/2014/main" id="{D4769831-D4F8-865B-F4B4-2F42222FC4E2}"/>
              </a:ext>
            </a:extLst>
          </p:cNvPr>
          <p:cNvSpPr txBox="1"/>
          <p:nvPr/>
        </p:nvSpPr>
        <p:spPr>
          <a:xfrm>
            <a:off x="889000" y="3962400"/>
            <a:ext cx="508000" cy="184666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SE" sz="1200" b="1">
                <a:solidFill>
                  <a:srgbClr val="FFFFFF"/>
                </a:solidFill>
                <a:latin typeface="Aptos" panose="020B0004020202020204" pitchFamily="34" charset="0"/>
              </a:rPr>
              <a:t>03</a:t>
            </a:r>
          </a:p>
        </p:txBody>
      </p:sp>
      <p:sp>
        <p:nvSpPr>
          <p:cNvPr id="23" name="textruta 22">
            <a:extLst>
              <a:ext uri="{FF2B5EF4-FFF2-40B4-BE49-F238E27FC236}">
                <a16:creationId xmlns:a16="http://schemas.microsoft.com/office/drawing/2014/main" id="{42016B1A-BB95-4CDF-25CF-CA50CF5F01C5}"/>
              </a:ext>
            </a:extLst>
          </p:cNvPr>
          <p:cNvSpPr txBox="1"/>
          <p:nvPr/>
        </p:nvSpPr>
        <p:spPr>
          <a:xfrm>
            <a:off x="2489200" y="3911600"/>
            <a:ext cx="3302000" cy="184666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nl-NL" sz="1200" b="1">
                <a:solidFill>
                  <a:srgbClr val="04194E"/>
                </a:solidFill>
                <a:latin typeface="Aptos" panose="020B0004020202020204" pitchFamily="34" charset="0"/>
              </a:rPr>
              <a:t>IT/OT &amp; integration</a:t>
            </a:r>
            <a:endParaRPr lang="en-SE" sz="1200" b="1">
              <a:solidFill>
                <a:srgbClr val="04194E"/>
              </a:solidFill>
              <a:latin typeface="Aptos" panose="020B0004020202020204" pitchFamily="34" charset="0"/>
            </a:endParaRPr>
          </a:p>
        </p:txBody>
      </p:sp>
      <p:sp>
        <p:nvSpPr>
          <p:cNvPr id="24" name="textruta 23">
            <a:extLst>
              <a:ext uri="{FF2B5EF4-FFF2-40B4-BE49-F238E27FC236}">
                <a16:creationId xmlns:a16="http://schemas.microsoft.com/office/drawing/2014/main" id="{A910274B-7E89-9D70-3660-6C4A88468A52}"/>
              </a:ext>
            </a:extLst>
          </p:cNvPr>
          <p:cNvSpPr txBox="1"/>
          <p:nvPr/>
        </p:nvSpPr>
        <p:spPr>
          <a:xfrm>
            <a:off x="5867400" y="3911600"/>
            <a:ext cx="5384800" cy="15388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sv-SE" sz="1000">
                <a:solidFill>
                  <a:srgbClr val="596B89"/>
                </a:solidFill>
                <a:latin typeface="Aptos" panose="020B0004020202020204" pitchFamily="34" charset="0"/>
              </a:rPr>
              <a:t>Arkitektur och informationsflöden mellan automation, nätverk och verksamhetssystem.</a:t>
            </a:r>
            <a:endParaRPr lang="en-SE" sz="1000">
              <a:solidFill>
                <a:srgbClr val="596B89"/>
              </a:solidFill>
              <a:latin typeface="Aptos" panose="020B0004020202020204" pitchFamily="34" charset="0"/>
            </a:endParaRPr>
          </a:p>
        </p:txBody>
      </p:sp>
      <p:sp>
        <p:nvSpPr>
          <p:cNvPr id="25" name="Rektangel: rundade hörn 24">
            <a:extLst>
              <a:ext uri="{FF2B5EF4-FFF2-40B4-BE49-F238E27FC236}">
                <a16:creationId xmlns:a16="http://schemas.microsoft.com/office/drawing/2014/main" id="{EF3D389F-6BBF-3AFE-63F1-AA3B556E17DA}"/>
              </a:ext>
            </a:extLst>
          </p:cNvPr>
          <p:cNvSpPr/>
          <p:nvPr/>
        </p:nvSpPr>
        <p:spPr>
          <a:xfrm>
            <a:off x="660400" y="4521200"/>
            <a:ext cx="10871200" cy="558800"/>
          </a:xfrm>
          <a:prstGeom prst="roundRect">
            <a:avLst/>
          </a:prstGeom>
          <a:solidFill>
            <a:srgbClr val="FFFFFF"/>
          </a:solidFill>
          <a:ln>
            <a:solidFill>
              <a:srgbClr val="DCE8E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26" name="Rektangel 25">
            <a:extLst>
              <a:ext uri="{FF2B5EF4-FFF2-40B4-BE49-F238E27FC236}">
                <a16:creationId xmlns:a16="http://schemas.microsoft.com/office/drawing/2014/main" id="{95E46737-AD2F-55D6-EED9-F02D10FD46BD}"/>
              </a:ext>
            </a:extLst>
          </p:cNvPr>
          <p:cNvSpPr/>
          <p:nvPr/>
        </p:nvSpPr>
        <p:spPr>
          <a:xfrm>
            <a:off x="660400" y="4521200"/>
            <a:ext cx="1549400" cy="558800"/>
          </a:xfrm>
          <a:prstGeom prst="rect">
            <a:avLst/>
          </a:prstGeom>
          <a:solidFill>
            <a:srgbClr val="E56B5D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27" name="textruta 26">
            <a:extLst>
              <a:ext uri="{FF2B5EF4-FFF2-40B4-BE49-F238E27FC236}">
                <a16:creationId xmlns:a16="http://schemas.microsoft.com/office/drawing/2014/main" id="{8B35EB96-C29A-BA08-0BFB-8CA3D5FBDCFD}"/>
              </a:ext>
            </a:extLst>
          </p:cNvPr>
          <p:cNvSpPr txBox="1"/>
          <p:nvPr/>
        </p:nvSpPr>
        <p:spPr>
          <a:xfrm>
            <a:off x="889000" y="4673600"/>
            <a:ext cx="508000" cy="184666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SE" sz="1200" b="1">
                <a:solidFill>
                  <a:srgbClr val="FFFFFF"/>
                </a:solidFill>
                <a:latin typeface="Aptos" panose="020B0004020202020204" pitchFamily="34" charset="0"/>
              </a:rPr>
              <a:t>04</a:t>
            </a:r>
          </a:p>
        </p:txBody>
      </p:sp>
      <p:sp>
        <p:nvSpPr>
          <p:cNvPr id="28" name="textruta 27">
            <a:extLst>
              <a:ext uri="{FF2B5EF4-FFF2-40B4-BE49-F238E27FC236}">
                <a16:creationId xmlns:a16="http://schemas.microsoft.com/office/drawing/2014/main" id="{6BB69420-AF9F-28E8-6216-7C1DC1ABE047}"/>
              </a:ext>
            </a:extLst>
          </p:cNvPr>
          <p:cNvSpPr txBox="1"/>
          <p:nvPr/>
        </p:nvSpPr>
        <p:spPr>
          <a:xfrm>
            <a:off x="2489200" y="4622800"/>
            <a:ext cx="3302000" cy="184666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nl-NL" sz="1200" b="1">
                <a:solidFill>
                  <a:srgbClr val="04194E"/>
                </a:solidFill>
                <a:latin typeface="Aptos" panose="020B0004020202020204" pitchFamily="34" charset="0"/>
              </a:rPr>
              <a:t>Teknisk information</a:t>
            </a:r>
            <a:endParaRPr lang="en-SE" sz="1200" b="1">
              <a:solidFill>
                <a:srgbClr val="04194E"/>
              </a:solidFill>
              <a:latin typeface="Aptos" panose="020B0004020202020204" pitchFamily="34" charset="0"/>
            </a:endParaRPr>
          </a:p>
        </p:txBody>
      </p:sp>
      <p:sp>
        <p:nvSpPr>
          <p:cNvPr id="29" name="textruta 28">
            <a:extLst>
              <a:ext uri="{FF2B5EF4-FFF2-40B4-BE49-F238E27FC236}">
                <a16:creationId xmlns:a16="http://schemas.microsoft.com/office/drawing/2014/main" id="{1B6CCE7C-93E2-89F6-8EE6-145BBDAAFBFF}"/>
              </a:ext>
            </a:extLst>
          </p:cNvPr>
          <p:cNvSpPr txBox="1"/>
          <p:nvPr/>
        </p:nvSpPr>
        <p:spPr>
          <a:xfrm>
            <a:off x="5867400" y="4622800"/>
            <a:ext cx="5384800" cy="15388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sv-SE" sz="1000">
                <a:solidFill>
                  <a:srgbClr val="596B89"/>
                </a:solidFill>
                <a:latin typeface="Aptos" panose="020B0004020202020204" pitchFamily="34" charset="0"/>
              </a:rPr>
              <a:t>Datamapping, namngivning, semantik, masterdata och livscykelägande.</a:t>
            </a:r>
            <a:endParaRPr lang="en-SE" sz="1000">
              <a:solidFill>
                <a:srgbClr val="596B89"/>
              </a:solidFill>
              <a:latin typeface="Aptos" panose="020B0004020202020204" pitchFamily="34" charset="0"/>
            </a:endParaRPr>
          </a:p>
        </p:txBody>
      </p:sp>
      <p:sp>
        <p:nvSpPr>
          <p:cNvPr id="30" name="Rektangel: rundade hörn 29">
            <a:extLst>
              <a:ext uri="{FF2B5EF4-FFF2-40B4-BE49-F238E27FC236}">
                <a16:creationId xmlns:a16="http://schemas.microsoft.com/office/drawing/2014/main" id="{614F208A-B265-5F9D-2861-FA2AEE4500A3}"/>
              </a:ext>
            </a:extLst>
          </p:cNvPr>
          <p:cNvSpPr/>
          <p:nvPr/>
        </p:nvSpPr>
        <p:spPr>
          <a:xfrm>
            <a:off x="660400" y="5232400"/>
            <a:ext cx="10871200" cy="558800"/>
          </a:xfrm>
          <a:prstGeom prst="roundRect">
            <a:avLst/>
          </a:prstGeom>
          <a:solidFill>
            <a:srgbClr val="FFFFFF"/>
          </a:solidFill>
          <a:ln>
            <a:solidFill>
              <a:srgbClr val="DCE8E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B632B3D2-82F4-625B-A00C-B1FC502369D0}"/>
              </a:ext>
            </a:extLst>
          </p:cNvPr>
          <p:cNvSpPr/>
          <p:nvPr/>
        </p:nvSpPr>
        <p:spPr>
          <a:xfrm>
            <a:off x="660400" y="5232400"/>
            <a:ext cx="1549400" cy="558800"/>
          </a:xfrm>
          <a:prstGeom prst="rect">
            <a:avLst/>
          </a:prstGeom>
          <a:solidFill>
            <a:srgbClr val="F2C14E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32" name="textruta 31">
            <a:extLst>
              <a:ext uri="{FF2B5EF4-FFF2-40B4-BE49-F238E27FC236}">
                <a16:creationId xmlns:a16="http://schemas.microsoft.com/office/drawing/2014/main" id="{C36E7257-79E1-35D8-7C4D-5B8417B87FEF}"/>
              </a:ext>
            </a:extLst>
          </p:cNvPr>
          <p:cNvSpPr txBox="1"/>
          <p:nvPr/>
        </p:nvSpPr>
        <p:spPr>
          <a:xfrm>
            <a:off x="889000" y="5384800"/>
            <a:ext cx="508000" cy="184666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SE" sz="1200" b="1">
                <a:solidFill>
                  <a:srgbClr val="FFFFFF"/>
                </a:solidFill>
                <a:latin typeface="Aptos" panose="020B0004020202020204" pitchFamily="34" charset="0"/>
              </a:rPr>
              <a:t>05</a:t>
            </a:r>
          </a:p>
        </p:txBody>
      </p:sp>
      <p:sp>
        <p:nvSpPr>
          <p:cNvPr id="33" name="textruta 32">
            <a:extLst>
              <a:ext uri="{FF2B5EF4-FFF2-40B4-BE49-F238E27FC236}">
                <a16:creationId xmlns:a16="http://schemas.microsoft.com/office/drawing/2014/main" id="{4220E493-C035-7355-73EA-4C0A92991CB6}"/>
              </a:ext>
            </a:extLst>
          </p:cNvPr>
          <p:cNvSpPr txBox="1"/>
          <p:nvPr/>
        </p:nvSpPr>
        <p:spPr>
          <a:xfrm>
            <a:off x="2489200" y="5334000"/>
            <a:ext cx="3302000" cy="184666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nl-NL" sz="1200" b="1">
                <a:solidFill>
                  <a:srgbClr val="04194E"/>
                </a:solidFill>
                <a:latin typeface="Aptos" panose="020B0004020202020204" pitchFamily="34" charset="0"/>
              </a:rPr>
              <a:t>Upphandling &amp; leverans</a:t>
            </a:r>
            <a:endParaRPr lang="en-SE" sz="1200" b="1">
              <a:solidFill>
                <a:srgbClr val="04194E"/>
              </a:solidFill>
              <a:latin typeface="Aptos" panose="020B0004020202020204" pitchFamily="34" charset="0"/>
            </a:endParaRPr>
          </a:p>
        </p:txBody>
      </p:sp>
      <p:sp>
        <p:nvSpPr>
          <p:cNvPr id="34" name="textruta 33">
            <a:extLst>
              <a:ext uri="{FF2B5EF4-FFF2-40B4-BE49-F238E27FC236}">
                <a16:creationId xmlns:a16="http://schemas.microsoft.com/office/drawing/2014/main" id="{C47C15F1-C788-9DC5-AC49-12B5D332B216}"/>
              </a:ext>
            </a:extLst>
          </p:cNvPr>
          <p:cNvSpPr txBox="1"/>
          <p:nvPr/>
        </p:nvSpPr>
        <p:spPr>
          <a:xfrm>
            <a:off x="5867400" y="5334000"/>
            <a:ext cx="5384800" cy="15388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sv-SE" sz="1000">
                <a:solidFill>
                  <a:srgbClr val="596B89"/>
                </a:solidFill>
                <a:latin typeface="Aptos" panose="020B0004020202020204" pitchFamily="34" charset="0"/>
              </a:rPr>
              <a:t>RFQ-stöd, leverantörsdialog, granskning, FAT/SAT och driftsättning.</a:t>
            </a:r>
            <a:endParaRPr lang="en-SE" sz="1000">
              <a:solidFill>
                <a:srgbClr val="596B89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55522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CB317E56-AD3B-15A0-8656-308F41F4084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3F7FA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AA27F28E-408B-2FDC-387B-15232D90B589}"/>
              </a:ext>
            </a:extLst>
          </p:cNvPr>
          <p:cNvSpPr/>
          <p:nvPr/>
        </p:nvSpPr>
        <p:spPr>
          <a:xfrm>
            <a:off x="0" y="0"/>
            <a:ext cx="177800" cy="6858000"/>
          </a:xfrm>
          <a:prstGeom prst="rect">
            <a:avLst/>
          </a:prstGeom>
          <a:solidFill>
            <a:srgbClr val="17A398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041008A8-E58A-D12D-08CF-580CBC13022C}"/>
              </a:ext>
            </a:extLst>
          </p:cNvPr>
          <p:cNvSpPr txBox="1"/>
          <p:nvPr/>
        </p:nvSpPr>
        <p:spPr>
          <a:xfrm>
            <a:off x="660400" y="355600"/>
            <a:ext cx="8890000" cy="16927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nl-NL" sz="1100" b="1">
                <a:solidFill>
                  <a:srgbClr val="17A398"/>
                </a:solidFill>
                <a:latin typeface="Aptos" panose="020B0004020202020204" pitchFamily="34" charset="0"/>
              </a:rPr>
              <a:t>HUR VI ARBETAR</a:t>
            </a:r>
            <a:endParaRPr lang="en-SE" sz="1100" b="1">
              <a:solidFill>
                <a:srgbClr val="17A398"/>
              </a:solidFill>
              <a:latin typeface="Aptos" panose="020B0004020202020204" pitchFamily="34" charset="0"/>
            </a:endParaRP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347ABB0D-A10F-DE81-BFDA-994CDA5D725C}"/>
              </a:ext>
            </a:extLst>
          </p:cNvPr>
          <p:cNvSpPr txBox="1"/>
          <p:nvPr/>
        </p:nvSpPr>
        <p:spPr>
          <a:xfrm>
            <a:off x="11074400" y="381000"/>
            <a:ext cx="533400" cy="15388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r"/>
            <a:r>
              <a:rPr lang="en-SE" sz="1000" b="1">
                <a:solidFill>
                  <a:srgbClr val="596B89"/>
                </a:solidFill>
                <a:latin typeface="Aptos" panose="020B0004020202020204" pitchFamily="34" charset="0"/>
              </a:rPr>
              <a:t>04</a:t>
            </a:r>
          </a:p>
        </p:txBody>
      </p:sp>
      <p:cxnSp>
        <p:nvCxnSpPr>
          <p:cNvPr id="6" name="Rak koppling 5">
            <a:extLst>
              <a:ext uri="{FF2B5EF4-FFF2-40B4-BE49-F238E27FC236}">
                <a16:creationId xmlns:a16="http://schemas.microsoft.com/office/drawing/2014/main" id="{F2FB9444-2612-42DF-A847-26B423E324EA}"/>
              </a:ext>
            </a:extLst>
          </p:cNvPr>
          <p:cNvCxnSpPr/>
          <p:nvPr/>
        </p:nvCxnSpPr>
        <p:spPr>
          <a:xfrm>
            <a:off x="660400" y="6451600"/>
            <a:ext cx="10871200" cy="0"/>
          </a:xfrm>
          <a:prstGeom prst="line">
            <a:avLst/>
          </a:prstGeom>
          <a:ln w="12700">
            <a:solidFill>
              <a:srgbClr val="DCE8E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ruta 6">
            <a:extLst>
              <a:ext uri="{FF2B5EF4-FFF2-40B4-BE49-F238E27FC236}">
                <a16:creationId xmlns:a16="http://schemas.microsoft.com/office/drawing/2014/main" id="{DE2766ED-A6A2-51E2-DA91-5F7B48AE6912}"/>
              </a:ext>
            </a:extLst>
          </p:cNvPr>
          <p:cNvSpPr txBox="1"/>
          <p:nvPr/>
        </p:nvSpPr>
        <p:spPr>
          <a:xfrm>
            <a:off x="660400" y="6553200"/>
            <a:ext cx="7874000" cy="115416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sz="750">
                <a:solidFill>
                  <a:srgbClr val="596B89"/>
                </a:solidFill>
                <a:latin typeface="Aptos" panose="020B0004020202020204" pitchFamily="34" charset="0"/>
              </a:rPr>
              <a:t>HUBMIND AB  /  COMPANY INTRODUCTION  /  HUBMIND.SE</a:t>
            </a:r>
            <a:endParaRPr lang="en-SE" sz="750">
              <a:solidFill>
                <a:srgbClr val="596B89"/>
              </a:solidFill>
              <a:latin typeface="Aptos" panose="020B0004020202020204" pitchFamily="34" charset="0"/>
            </a:endParaRP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FAACEF22-87A9-1400-7236-EE7C437CC1BC}"/>
              </a:ext>
            </a:extLst>
          </p:cNvPr>
          <p:cNvSpPr txBox="1"/>
          <p:nvPr/>
        </p:nvSpPr>
        <p:spPr>
          <a:xfrm>
            <a:off x="660400" y="812800"/>
            <a:ext cx="10414000" cy="43088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nl-NL" sz="2800" b="1">
                <a:solidFill>
                  <a:srgbClr val="04194E"/>
                </a:solidFill>
                <a:latin typeface="Aptos" panose="020B0004020202020204" pitchFamily="34" charset="0"/>
              </a:rPr>
              <a:t>Beställarkontroll genom hela livscykeln</a:t>
            </a:r>
            <a:endParaRPr lang="en-SE" sz="2800" b="1">
              <a:solidFill>
                <a:srgbClr val="04194E"/>
              </a:solidFill>
              <a:latin typeface="Aptos" panose="020B0004020202020204" pitchFamily="34" charset="0"/>
            </a:endParaRP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8EB9D98D-AAEF-FB52-F2EA-9E9B39835601}"/>
              </a:ext>
            </a:extLst>
          </p:cNvPr>
          <p:cNvSpPr txBox="1"/>
          <p:nvPr/>
        </p:nvSpPr>
        <p:spPr>
          <a:xfrm>
            <a:off x="660400" y="1600200"/>
            <a:ext cx="10414000" cy="200055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sv-SE" sz="1300">
                <a:solidFill>
                  <a:srgbClr val="596B89"/>
                </a:solidFill>
                <a:latin typeface="Aptos" panose="020B0004020202020204" pitchFamily="34" charset="0"/>
              </a:rPr>
              <a:t>Rätt beslut tidigt minskar friktion, omtag och inlåsning senare.</a:t>
            </a:r>
            <a:endParaRPr lang="en-SE" sz="1300">
              <a:solidFill>
                <a:srgbClr val="596B89"/>
              </a:solidFill>
              <a:latin typeface="Aptos" panose="020B0004020202020204" pitchFamily="34" charset="0"/>
            </a:endParaRPr>
          </a:p>
        </p:txBody>
      </p:sp>
      <p:cxnSp>
        <p:nvCxnSpPr>
          <p:cNvPr id="10" name="Rak koppling 9">
            <a:extLst>
              <a:ext uri="{FF2B5EF4-FFF2-40B4-BE49-F238E27FC236}">
                <a16:creationId xmlns:a16="http://schemas.microsoft.com/office/drawing/2014/main" id="{BF30DB06-4873-DE3D-C3C4-B15CB9548048}"/>
              </a:ext>
            </a:extLst>
          </p:cNvPr>
          <p:cNvCxnSpPr/>
          <p:nvPr/>
        </p:nvCxnSpPr>
        <p:spPr>
          <a:xfrm>
            <a:off x="1422400" y="3619500"/>
            <a:ext cx="9372600" cy="0"/>
          </a:xfrm>
          <a:prstGeom prst="line">
            <a:avLst/>
          </a:prstGeom>
          <a:ln w="63500">
            <a:solidFill>
              <a:srgbClr val="17A39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ktangel: rundade hörn 10">
            <a:extLst>
              <a:ext uri="{FF2B5EF4-FFF2-40B4-BE49-F238E27FC236}">
                <a16:creationId xmlns:a16="http://schemas.microsoft.com/office/drawing/2014/main" id="{CACA34F3-3116-73E4-4CA3-2D0B12C30467}"/>
              </a:ext>
            </a:extLst>
          </p:cNvPr>
          <p:cNvSpPr/>
          <p:nvPr/>
        </p:nvSpPr>
        <p:spPr>
          <a:xfrm>
            <a:off x="1041400" y="3238500"/>
            <a:ext cx="762000" cy="762000"/>
          </a:xfrm>
          <a:prstGeom prst="roundRect">
            <a:avLst/>
          </a:prstGeom>
          <a:solidFill>
            <a:srgbClr val="04194E"/>
          </a:solidFill>
          <a:ln>
            <a:solidFill>
              <a:srgbClr val="17A39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88851DE8-2069-384A-F4D6-E9987D71D25E}"/>
              </a:ext>
            </a:extLst>
          </p:cNvPr>
          <p:cNvSpPr txBox="1"/>
          <p:nvPr/>
        </p:nvSpPr>
        <p:spPr>
          <a:xfrm>
            <a:off x="1041400" y="3429000"/>
            <a:ext cx="762000" cy="21544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n-SE" sz="1400" b="1">
                <a:solidFill>
                  <a:srgbClr val="FFFFFF"/>
                </a:solidFill>
                <a:latin typeface="Aptos" panose="020B0004020202020204" pitchFamily="34" charset="0"/>
              </a:rPr>
              <a:t>1</a:t>
            </a:r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0B920E56-EB56-D2DB-CCDD-7B3283BB266C}"/>
              </a:ext>
            </a:extLst>
          </p:cNvPr>
          <p:cNvSpPr txBox="1"/>
          <p:nvPr/>
        </p:nvSpPr>
        <p:spPr>
          <a:xfrm>
            <a:off x="558800" y="4292600"/>
            <a:ext cx="1727200" cy="15388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nl-NL" sz="1000" b="1">
                <a:solidFill>
                  <a:srgbClr val="04194E"/>
                </a:solidFill>
                <a:latin typeface="Aptos" panose="020B0004020202020204" pitchFamily="34" charset="0"/>
              </a:rPr>
              <a:t>RIKTNING</a:t>
            </a:r>
            <a:endParaRPr lang="en-SE" sz="1000" b="1">
              <a:solidFill>
                <a:srgbClr val="04194E"/>
              </a:solidFill>
              <a:latin typeface="Aptos" panose="020B0004020202020204" pitchFamily="34" charset="0"/>
            </a:endParaRPr>
          </a:p>
        </p:txBody>
      </p:sp>
      <p:sp>
        <p:nvSpPr>
          <p:cNvPr id="14" name="textruta 13">
            <a:extLst>
              <a:ext uri="{FF2B5EF4-FFF2-40B4-BE49-F238E27FC236}">
                <a16:creationId xmlns:a16="http://schemas.microsoft.com/office/drawing/2014/main" id="{7EC399A8-683D-3EEA-CB78-143E48378601}"/>
              </a:ext>
            </a:extLst>
          </p:cNvPr>
          <p:cNvSpPr txBox="1"/>
          <p:nvPr/>
        </p:nvSpPr>
        <p:spPr>
          <a:xfrm>
            <a:off x="533400" y="4699000"/>
            <a:ext cx="1778000" cy="14619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nl-NL" sz="950">
                <a:solidFill>
                  <a:srgbClr val="596B89"/>
                </a:solidFill>
                <a:latin typeface="Aptos" panose="020B0004020202020204" pitchFamily="34" charset="0"/>
              </a:rPr>
              <a:t>Målbild och ramar</a:t>
            </a:r>
            <a:endParaRPr lang="en-SE" sz="950">
              <a:solidFill>
                <a:srgbClr val="596B89"/>
              </a:solidFill>
              <a:latin typeface="Aptos" panose="020B0004020202020204" pitchFamily="34" charset="0"/>
            </a:endParaRPr>
          </a:p>
        </p:txBody>
      </p:sp>
      <p:sp>
        <p:nvSpPr>
          <p:cNvPr id="15" name="Rektangel: rundade hörn 14">
            <a:extLst>
              <a:ext uri="{FF2B5EF4-FFF2-40B4-BE49-F238E27FC236}">
                <a16:creationId xmlns:a16="http://schemas.microsoft.com/office/drawing/2014/main" id="{BFAC0BA9-57CB-83F8-C989-23951474105A}"/>
              </a:ext>
            </a:extLst>
          </p:cNvPr>
          <p:cNvSpPr/>
          <p:nvPr/>
        </p:nvSpPr>
        <p:spPr>
          <a:xfrm>
            <a:off x="3251200" y="3238500"/>
            <a:ext cx="762000" cy="762000"/>
          </a:xfrm>
          <a:prstGeom prst="roundRect">
            <a:avLst/>
          </a:prstGeom>
          <a:solidFill>
            <a:srgbClr val="04194E"/>
          </a:solidFill>
          <a:ln>
            <a:solidFill>
              <a:srgbClr val="17A39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16" name="textruta 15">
            <a:extLst>
              <a:ext uri="{FF2B5EF4-FFF2-40B4-BE49-F238E27FC236}">
                <a16:creationId xmlns:a16="http://schemas.microsoft.com/office/drawing/2014/main" id="{734955AD-8404-F7D6-A7D5-36DB14162077}"/>
              </a:ext>
            </a:extLst>
          </p:cNvPr>
          <p:cNvSpPr txBox="1"/>
          <p:nvPr/>
        </p:nvSpPr>
        <p:spPr>
          <a:xfrm>
            <a:off x="3251200" y="3429000"/>
            <a:ext cx="762000" cy="21544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n-SE" sz="1400" b="1">
                <a:solidFill>
                  <a:srgbClr val="FFFFFF"/>
                </a:solidFill>
                <a:latin typeface="Aptos" panose="020B0004020202020204" pitchFamily="34" charset="0"/>
              </a:rPr>
              <a:t>2</a:t>
            </a:r>
          </a:p>
        </p:txBody>
      </p:sp>
      <p:sp>
        <p:nvSpPr>
          <p:cNvPr id="17" name="textruta 16">
            <a:extLst>
              <a:ext uri="{FF2B5EF4-FFF2-40B4-BE49-F238E27FC236}">
                <a16:creationId xmlns:a16="http://schemas.microsoft.com/office/drawing/2014/main" id="{3E72D683-7E36-3D5F-E2CE-33F4B42962D7}"/>
              </a:ext>
            </a:extLst>
          </p:cNvPr>
          <p:cNvSpPr txBox="1"/>
          <p:nvPr/>
        </p:nvSpPr>
        <p:spPr>
          <a:xfrm>
            <a:off x="2768600" y="4292600"/>
            <a:ext cx="1727200" cy="15388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nl-NL" sz="1000" b="1">
                <a:solidFill>
                  <a:srgbClr val="04194E"/>
                </a:solidFill>
                <a:latin typeface="Aptos" panose="020B0004020202020204" pitchFamily="34" charset="0"/>
              </a:rPr>
              <a:t>KRAV</a:t>
            </a:r>
            <a:endParaRPr lang="en-SE" sz="1000" b="1">
              <a:solidFill>
                <a:srgbClr val="04194E"/>
              </a:solidFill>
              <a:latin typeface="Aptos" panose="020B0004020202020204" pitchFamily="34" charset="0"/>
            </a:endParaRPr>
          </a:p>
        </p:txBody>
      </p:sp>
      <p:sp>
        <p:nvSpPr>
          <p:cNvPr id="18" name="textruta 17">
            <a:extLst>
              <a:ext uri="{FF2B5EF4-FFF2-40B4-BE49-F238E27FC236}">
                <a16:creationId xmlns:a16="http://schemas.microsoft.com/office/drawing/2014/main" id="{9940F1D4-233B-F08D-EA1A-68D614F24583}"/>
              </a:ext>
            </a:extLst>
          </p:cNvPr>
          <p:cNvSpPr txBox="1"/>
          <p:nvPr/>
        </p:nvSpPr>
        <p:spPr>
          <a:xfrm>
            <a:off x="2743200" y="4699000"/>
            <a:ext cx="1778000" cy="14619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nl-NL" sz="950">
                <a:solidFill>
                  <a:srgbClr val="596B89"/>
                </a:solidFill>
                <a:latin typeface="Aptos" panose="020B0004020202020204" pitchFamily="34" charset="0"/>
              </a:rPr>
              <a:t>Struktur och ansvar</a:t>
            </a:r>
            <a:endParaRPr lang="en-SE" sz="950">
              <a:solidFill>
                <a:srgbClr val="596B89"/>
              </a:solidFill>
              <a:latin typeface="Aptos" panose="020B0004020202020204" pitchFamily="34" charset="0"/>
            </a:endParaRPr>
          </a:p>
        </p:txBody>
      </p:sp>
      <p:sp>
        <p:nvSpPr>
          <p:cNvPr id="19" name="Rektangel: rundade hörn 18">
            <a:extLst>
              <a:ext uri="{FF2B5EF4-FFF2-40B4-BE49-F238E27FC236}">
                <a16:creationId xmlns:a16="http://schemas.microsoft.com/office/drawing/2014/main" id="{9D621F37-3B00-C39A-0745-09E79CE2E4CB}"/>
              </a:ext>
            </a:extLst>
          </p:cNvPr>
          <p:cNvSpPr/>
          <p:nvPr/>
        </p:nvSpPr>
        <p:spPr>
          <a:xfrm>
            <a:off x="5461000" y="3238500"/>
            <a:ext cx="762000" cy="762000"/>
          </a:xfrm>
          <a:prstGeom prst="roundRect">
            <a:avLst/>
          </a:prstGeom>
          <a:solidFill>
            <a:srgbClr val="04194E"/>
          </a:solidFill>
          <a:ln>
            <a:solidFill>
              <a:srgbClr val="17A39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20" name="textruta 19">
            <a:extLst>
              <a:ext uri="{FF2B5EF4-FFF2-40B4-BE49-F238E27FC236}">
                <a16:creationId xmlns:a16="http://schemas.microsoft.com/office/drawing/2014/main" id="{8A174125-0B3D-3E39-4564-81AA55D63E25}"/>
              </a:ext>
            </a:extLst>
          </p:cNvPr>
          <p:cNvSpPr txBox="1"/>
          <p:nvPr/>
        </p:nvSpPr>
        <p:spPr>
          <a:xfrm>
            <a:off x="5461000" y="3429000"/>
            <a:ext cx="762000" cy="21544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n-SE" sz="1400" b="1">
                <a:solidFill>
                  <a:srgbClr val="FFFFFF"/>
                </a:solidFill>
                <a:latin typeface="Aptos" panose="020B0004020202020204" pitchFamily="34" charset="0"/>
              </a:rPr>
              <a:t>3</a:t>
            </a:r>
          </a:p>
        </p:txBody>
      </p:sp>
      <p:sp>
        <p:nvSpPr>
          <p:cNvPr id="21" name="textruta 20">
            <a:extLst>
              <a:ext uri="{FF2B5EF4-FFF2-40B4-BE49-F238E27FC236}">
                <a16:creationId xmlns:a16="http://schemas.microsoft.com/office/drawing/2014/main" id="{2EE27B54-6441-9CC1-090D-B4F849BF0121}"/>
              </a:ext>
            </a:extLst>
          </p:cNvPr>
          <p:cNvSpPr txBox="1"/>
          <p:nvPr/>
        </p:nvSpPr>
        <p:spPr>
          <a:xfrm>
            <a:off x="4978400" y="4292600"/>
            <a:ext cx="1727200" cy="15388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nl-NL" sz="1000" b="1">
                <a:solidFill>
                  <a:srgbClr val="04194E"/>
                </a:solidFill>
                <a:latin typeface="Aptos" panose="020B0004020202020204" pitchFamily="34" charset="0"/>
              </a:rPr>
              <a:t>UPPHANDLING</a:t>
            </a:r>
            <a:endParaRPr lang="en-SE" sz="1000" b="1">
              <a:solidFill>
                <a:srgbClr val="04194E"/>
              </a:solidFill>
              <a:latin typeface="Aptos" panose="020B0004020202020204" pitchFamily="34" charset="0"/>
            </a:endParaRPr>
          </a:p>
        </p:txBody>
      </p:sp>
      <p:sp>
        <p:nvSpPr>
          <p:cNvPr id="22" name="textruta 21">
            <a:extLst>
              <a:ext uri="{FF2B5EF4-FFF2-40B4-BE49-F238E27FC236}">
                <a16:creationId xmlns:a16="http://schemas.microsoft.com/office/drawing/2014/main" id="{46C3F048-E688-AF94-5949-1E3FD84E224F}"/>
              </a:ext>
            </a:extLst>
          </p:cNvPr>
          <p:cNvSpPr txBox="1"/>
          <p:nvPr/>
        </p:nvSpPr>
        <p:spPr>
          <a:xfrm>
            <a:off x="4953000" y="4699000"/>
            <a:ext cx="1778000" cy="14619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nl-NL" sz="950">
                <a:solidFill>
                  <a:srgbClr val="596B89"/>
                </a:solidFill>
                <a:latin typeface="Aptos" panose="020B0004020202020204" pitchFamily="34" charset="0"/>
              </a:rPr>
              <a:t>Jämförbara åtaganden</a:t>
            </a:r>
            <a:endParaRPr lang="en-SE" sz="950">
              <a:solidFill>
                <a:srgbClr val="596B89"/>
              </a:solidFill>
              <a:latin typeface="Aptos" panose="020B0004020202020204" pitchFamily="34" charset="0"/>
            </a:endParaRPr>
          </a:p>
        </p:txBody>
      </p:sp>
      <p:sp>
        <p:nvSpPr>
          <p:cNvPr id="23" name="Rektangel: rundade hörn 22">
            <a:extLst>
              <a:ext uri="{FF2B5EF4-FFF2-40B4-BE49-F238E27FC236}">
                <a16:creationId xmlns:a16="http://schemas.microsoft.com/office/drawing/2014/main" id="{B5DB09FD-6070-DE26-5D6E-191598DAF8EB}"/>
              </a:ext>
            </a:extLst>
          </p:cNvPr>
          <p:cNvSpPr/>
          <p:nvPr/>
        </p:nvSpPr>
        <p:spPr>
          <a:xfrm>
            <a:off x="7670800" y="3238500"/>
            <a:ext cx="762000" cy="762000"/>
          </a:xfrm>
          <a:prstGeom prst="roundRect">
            <a:avLst/>
          </a:prstGeom>
          <a:solidFill>
            <a:srgbClr val="04194E"/>
          </a:solidFill>
          <a:ln>
            <a:solidFill>
              <a:srgbClr val="17A39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24" name="textruta 23">
            <a:extLst>
              <a:ext uri="{FF2B5EF4-FFF2-40B4-BE49-F238E27FC236}">
                <a16:creationId xmlns:a16="http://schemas.microsoft.com/office/drawing/2014/main" id="{799FCDEC-BF0A-E972-DF4F-3D2B4FD3F4F8}"/>
              </a:ext>
            </a:extLst>
          </p:cNvPr>
          <p:cNvSpPr txBox="1"/>
          <p:nvPr/>
        </p:nvSpPr>
        <p:spPr>
          <a:xfrm>
            <a:off x="7670800" y="3429000"/>
            <a:ext cx="762000" cy="21544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n-SE" sz="1400" b="1">
                <a:solidFill>
                  <a:srgbClr val="FFFFFF"/>
                </a:solidFill>
                <a:latin typeface="Aptos" panose="020B0004020202020204" pitchFamily="34" charset="0"/>
              </a:rPr>
              <a:t>4</a:t>
            </a:r>
          </a:p>
        </p:txBody>
      </p:sp>
      <p:sp>
        <p:nvSpPr>
          <p:cNvPr id="25" name="textruta 24">
            <a:extLst>
              <a:ext uri="{FF2B5EF4-FFF2-40B4-BE49-F238E27FC236}">
                <a16:creationId xmlns:a16="http://schemas.microsoft.com/office/drawing/2014/main" id="{60400E5B-81C1-9FE7-DF9C-83E225317EE5}"/>
              </a:ext>
            </a:extLst>
          </p:cNvPr>
          <p:cNvSpPr txBox="1"/>
          <p:nvPr/>
        </p:nvSpPr>
        <p:spPr>
          <a:xfrm>
            <a:off x="7188200" y="4292600"/>
            <a:ext cx="1727200" cy="15388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nl-NL" sz="1000" b="1">
                <a:solidFill>
                  <a:srgbClr val="04194E"/>
                </a:solidFill>
                <a:latin typeface="Aptos" panose="020B0004020202020204" pitchFamily="34" charset="0"/>
              </a:rPr>
              <a:t>LEVERANS</a:t>
            </a:r>
            <a:endParaRPr lang="en-SE" sz="1000" b="1">
              <a:solidFill>
                <a:srgbClr val="04194E"/>
              </a:solidFill>
              <a:latin typeface="Aptos" panose="020B0004020202020204" pitchFamily="34" charset="0"/>
            </a:endParaRPr>
          </a:p>
        </p:txBody>
      </p:sp>
      <p:sp>
        <p:nvSpPr>
          <p:cNvPr id="26" name="textruta 25">
            <a:extLst>
              <a:ext uri="{FF2B5EF4-FFF2-40B4-BE49-F238E27FC236}">
                <a16:creationId xmlns:a16="http://schemas.microsoft.com/office/drawing/2014/main" id="{0D92EA41-DD6C-A521-6C19-D48D65E55916}"/>
              </a:ext>
            </a:extLst>
          </p:cNvPr>
          <p:cNvSpPr txBox="1"/>
          <p:nvPr/>
        </p:nvSpPr>
        <p:spPr>
          <a:xfrm>
            <a:off x="7162800" y="4699000"/>
            <a:ext cx="1778000" cy="14619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nl-NL" sz="950">
                <a:solidFill>
                  <a:srgbClr val="596B89"/>
                </a:solidFill>
                <a:latin typeface="Aptos" panose="020B0004020202020204" pitchFamily="34" charset="0"/>
              </a:rPr>
              <a:t>Verifierad funktion</a:t>
            </a:r>
            <a:endParaRPr lang="en-SE" sz="950">
              <a:solidFill>
                <a:srgbClr val="596B89"/>
              </a:solidFill>
              <a:latin typeface="Aptos" panose="020B0004020202020204" pitchFamily="34" charset="0"/>
            </a:endParaRPr>
          </a:p>
        </p:txBody>
      </p:sp>
      <p:sp>
        <p:nvSpPr>
          <p:cNvPr id="27" name="Rektangel: rundade hörn 26">
            <a:extLst>
              <a:ext uri="{FF2B5EF4-FFF2-40B4-BE49-F238E27FC236}">
                <a16:creationId xmlns:a16="http://schemas.microsoft.com/office/drawing/2014/main" id="{FC48AF22-3558-445D-7499-127341BB3FB4}"/>
              </a:ext>
            </a:extLst>
          </p:cNvPr>
          <p:cNvSpPr/>
          <p:nvPr/>
        </p:nvSpPr>
        <p:spPr>
          <a:xfrm>
            <a:off x="9880600" y="3238500"/>
            <a:ext cx="762000" cy="762000"/>
          </a:xfrm>
          <a:prstGeom prst="roundRect">
            <a:avLst/>
          </a:prstGeom>
          <a:solidFill>
            <a:srgbClr val="04194E"/>
          </a:solidFill>
          <a:ln>
            <a:solidFill>
              <a:srgbClr val="17A39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28" name="textruta 27">
            <a:extLst>
              <a:ext uri="{FF2B5EF4-FFF2-40B4-BE49-F238E27FC236}">
                <a16:creationId xmlns:a16="http://schemas.microsoft.com/office/drawing/2014/main" id="{85712F1C-2EF3-29A8-AF1C-91DA31E3073D}"/>
              </a:ext>
            </a:extLst>
          </p:cNvPr>
          <p:cNvSpPr txBox="1"/>
          <p:nvPr/>
        </p:nvSpPr>
        <p:spPr>
          <a:xfrm>
            <a:off x="9880600" y="3429000"/>
            <a:ext cx="762000" cy="21544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n-SE" sz="1400" b="1">
                <a:solidFill>
                  <a:srgbClr val="FFFFFF"/>
                </a:solidFill>
                <a:latin typeface="Aptos" panose="020B0004020202020204" pitchFamily="34" charset="0"/>
              </a:rPr>
              <a:t>5</a:t>
            </a:r>
          </a:p>
        </p:txBody>
      </p:sp>
      <p:sp>
        <p:nvSpPr>
          <p:cNvPr id="29" name="textruta 28">
            <a:extLst>
              <a:ext uri="{FF2B5EF4-FFF2-40B4-BE49-F238E27FC236}">
                <a16:creationId xmlns:a16="http://schemas.microsoft.com/office/drawing/2014/main" id="{C2337A27-3DB1-42DD-63B1-B57DDA64D1F3}"/>
              </a:ext>
            </a:extLst>
          </p:cNvPr>
          <p:cNvSpPr txBox="1"/>
          <p:nvPr/>
        </p:nvSpPr>
        <p:spPr>
          <a:xfrm>
            <a:off x="9398000" y="4292600"/>
            <a:ext cx="1727200" cy="15388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nl-NL" sz="1000" b="1">
                <a:solidFill>
                  <a:srgbClr val="04194E"/>
                </a:solidFill>
                <a:latin typeface="Aptos" panose="020B0004020202020204" pitchFamily="34" charset="0"/>
              </a:rPr>
              <a:t>FÖRVALTNING</a:t>
            </a:r>
            <a:endParaRPr lang="en-SE" sz="1000" b="1">
              <a:solidFill>
                <a:srgbClr val="04194E"/>
              </a:solidFill>
              <a:latin typeface="Aptos" panose="020B0004020202020204" pitchFamily="34" charset="0"/>
            </a:endParaRPr>
          </a:p>
        </p:txBody>
      </p:sp>
      <p:sp>
        <p:nvSpPr>
          <p:cNvPr id="30" name="textruta 29">
            <a:extLst>
              <a:ext uri="{FF2B5EF4-FFF2-40B4-BE49-F238E27FC236}">
                <a16:creationId xmlns:a16="http://schemas.microsoft.com/office/drawing/2014/main" id="{73F7B14E-8AB7-E27D-74C1-C6C93622AAFA}"/>
              </a:ext>
            </a:extLst>
          </p:cNvPr>
          <p:cNvSpPr txBox="1"/>
          <p:nvPr/>
        </p:nvSpPr>
        <p:spPr>
          <a:xfrm>
            <a:off x="9372600" y="4699000"/>
            <a:ext cx="1778000" cy="14619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nl-NL" sz="950">
                <a:solidFill>
                  <a:srgbClr val="596B89"/>
                </a:solidFill>
                <a:latin typeface="Aptos" panose="020B0004020202020204" pitchFamily="34" charset="0"/>
              </a:rPr>
              <a:t>Ägbar information</a:t>
            </a:r>
            <a:endParaRPr lang="en-SE" sz="950">
              <a:solidFill>
                <a:srgbClr val="596B89"/>
              </a:solidFill>
              <a:latin typeface="Aptos" panose="020B0004020202020204" pitchFamily="34" charset="0"/>
            </a:endParaRPr>
          </a:p>
        </p:txBody>
      </p:sp>
      <p:sp>
        <p:nvSpPr>
          <p:cNvPr id="31" name="Rektangel: rundade hörn 30">
            <a:extLst>
              <a:ext uri="{FF2B5EF4-FFF2-40B4-BE49-F238E27FC236}">
                <a16:creationId xmlns:a16="http://schemas.microsoft.com/office/drawing/2014/main" id="{4BC94957-1F30-E33D-9398-73C0567D21AF}"/>
              </a:ext>
            </a:extLst>
          </p:cNvPr>
          <p:cNvSpPr/>
          <p:nvPr/>
        </p:nvSpPr>
        <p:spPr>
          <a:xfrm>
            <a:off x="4953000" y="5638800"/>
            <a:ext cx="2286000" cy="330200"/>
          </a:xfrm>
          <a:prstGeom prst="roundRect">
            <a:avLst/>
          </a:prstGeom>
          <a:solidFill>
            <a:srgbClr val="17A398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32" name="textruta 31">
            <a:extLst>
              <a:ext uri="{FF2B5EF4-FFF2-40B4-BE49-F238E27FC236}">
                <a16:creationId xmlns:a16="http://schemas.microsoft.com/office/drawing/2014/main" id="{61AF5C96-453E-90F5-EFEA-6EDB017EC1F6}"/>
              </a:ext>
            </a:extLst>
          </p:cNvPr>
          <p:cNvSpPr txBox="1"/>
          <p:nvPr/>
        </p:nvSpPr>
        <p:spPr>
          <a:xfrm>
            <a:off x="5080000" y="5715000"/>
            <a:ext cx="2032000" cy="138499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nl-NL" sz="900" b="1">
                <a:solidFill>
                  <a:srgbClr val="FFFFFF"/>
                </a:solidFill>
                <a:latin typeface="Aptos" panose="020B0004020202020204" pitchFamily="34" charset="0"/>
              </a:rPr>
              <a:t>HUBMIND</a:t>
            </a:r>
            <a:endParaRPr lang="en-SE" sz="900" b="1">
              <a:solidFill>
                <a:srgbClr val="FFFFFF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9786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1F53523F-8F39-0C63-0A45-D4F130BC69E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3F7FA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FFB0DFF8-45CA-B45C-380E-122CBAEC263A}"/>
              </a:ext>
            </a:extLst>
          </p:cNvPr>
          <p:cNvSpPr/>
          <p:nvPr/>
        </p:nvSpPr>
        <p:spPr>
          <a:xfrm>
            <a:off x="0" y="0"/>
            <a:ext cx="177800" cy="6858000"/>
          </a:xfrm>
          <a:prstGeom prst="rect">
            <a:avLst/>
          </a:prstGeom>
          <a:solidFill>
            <a:srgbClr val="17A398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ED57654E-EA9B-5C10-277D-ED89BDDCBA40}"/>
              </a:ext>
            </a:extLst>
          </p:cNvPr>
          <p:cNvSpPr txBox="1"/>
          <p:nvPr/>
        </p:nvSpPr>
        <p:spPr>
          <a:xfrm>
            <a:off x="660400" y="355600"/>
            <a:ext cx="8890000" cy="16927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nl-NL" sz="1100" b="1">
                <a:solidFill>
                  <a:srgbClr val="17A398"/>
                </a:solidFill>
                <a:latin typeface="Aptos" panose="020B0004020202020204" pitchFamily="34" charset="0"/>
              </a:rPr>
              <a:t>KAPACITET</a:t>
            </a:r>
            <a:endParaRPr lang="en-SE" sz="1100" b="1">
              <a:solidFill>
                <a:srgbClr val="17A398"/>
              </a:solidFill>
              <a:latin typeface="Aptos" panose="020B0004020202020204" pitchFamily="34" charset="0"/>
            </a:endParaRP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5FF89AB-441A-AAF5-7C86-8057A9866BB1}"/>
              </a:ext>
            </a:extLst>
          </p:cNvPr>
          <p:cNvSpPr txBox="1"/>
          <p:nvPr/>
        </p:nvSpPr>
        <p:spPr>
          <a:xfrm>
            <a:off x="11074400" y="381000"/>
            <a:ext cx="533400" cy="15388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r"/>
            <a:r>
              <a:rPr lang="en-SE" sz="1000" b="1">
                <a:solidFill>
                  <a:srgbClr val="596B89"/>
                </a:solidFill>
                <a:latin typeface="Aptos" panose="020B0004020202020204" pitchFamily="34" charset="0"/>
              </a:rPr>
              <a:t>05</a:t>
            </a:r>
          </a:p>
        </p:txBody>
      </p:sp>
      <p:cxnSp>
        <p:nvCxnSpPr>
          <p:cNvPr id="6" name="Rak koppling 5">
            <a:extLst>
              <a:ext uri="{FF2B5EF4-FFF2-40B4-BE49-F238E27FC236}">
                <a16:creationId xmlns:a16="http://schemas.microsoft.com/office/drawing/2014/main" id="{EBF22060-8761-196C-B78A-36590A0C123D}"/>
              </a:ext>
            </a:extLst>
          </p:cNvPr>
          <p:cNvCxnSpPr/>
          <p:nvPr/>
        </p:nvCxnSpPr>
        <p:spPr>
          <a:xfrm>
            <a:off x="660400" y="6451600"/>
            <a:ext cx="10871200" cy="0"/>
          </a:xfrm>
          <a:prstGeom prst="line">
            <a:avLst/>
          </a:prstGeom>
          <a:ln w="12700">
            <a:solidFill>
              <a:srgbClr val="DCE8E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ruta 6">
            <a:extLst>
              <a:ext uri="{FF2B5EF4-FFF2-40B4-BE49-F238E27FC236}">
                <a16:creationId xmlns:a16="http://schemas.microsoft.com/office/drawing/2014/main" id="{258FC9E1-84C8-788F-0973-199025D5B1FD}"/>
              </a:ext>
            </a:extLst>
          </p:cNvPr>
          <p:cNvSpPr txBox="1"/>
          <p:nvPr/>
        </p:nvSpPr>
        <p:spPr>
          <a:xfrm>
            <a:off x="660400" y="6553200"/>
            <a:ext cx="7874000" cy="115416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sz="750">
                <a:solidFill>
                  <a:srgbClr val="596B89"/>
                </a:solidFill>
                <a:latin typeface="Aptos" panose="020B0004020202020204" pitchFamily="34" charset="0"/>
              </a:rPr>
              <a:t>HUBMIND AB  /  COMPANY INTRODUCTION  /  HUBMIND.SE</a:t>
            </a:r>
            <a:endParaRPr lang="en-SE" sz="750">
              <a:solidFill>
                <a:srgbClr val="596B89"/>
              </a:solidFill>
              <a:latin typeface="Aptos" panose="020B0004020202020204" pitchFamily="34" charset="0"/>
            </a:endParaRP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30F18C37-E283-D16E-0C46-D770CDF552B8}"/>
              </a:ext>
            </a:extLst>
          </p:cNvPr>
          <p:cNvSpPr txBox="1"/>
          <p:nvPr/>
        </p:nvSpPr>
        <p:spPr>
          <a:xfrm>
            <a:off x="660400" y="812800"/>
            <a:ext cx="10414000" cy="43088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sv-SE" sz="2800" b="1">
                <a:solidFill>
                  <a:srgbClr val="04194E"/>
                </a:solidFill>
                <a:latin typeface="Aptos" panose="020B0004020202020204" pitchFamily="34" charset="0"/>
              </a:rPr>
              <a:t>Domäner där helheten måste hålla</a:t>
            </a:r>
            <a:endParaRPr lang="en-SE" sz="2800" b="1">
              <a:solidFill>
                <a:srgbClr val="04194E"/>
              </a:solidFill>
              <a:latin typeface="Aptos" panose="020B0004020202020204" pitchFamily="34" charset="0"/>
            </a:endParaRP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3CFD574D-247F-E3C1-F71D-A23AA1B3E4AC}"/>
              </a:ext>
            </a:extLst>
          </p:cNvPr>
          <p:cNvSpPr txBox="1"/>
          <p:nvPr/>
        </p:nvSpPr>
        <p:spPr>
          <a:xfrm>
            <a:off x="660400" y="1600200"/>
            <a:ext cx="10414000" cy="200055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sv-SE" sz="1300">
                <a:solidFill>
                  <a:srgbClr val="596B89"/>
                </a:solidFill>
                <a:latin typeface="Aptos" panose="020B0004020202020204" pitchFamily="34" charset="0"/>
              </a:rPr>
              <a:t>HubMinds tillgängliga kompetens spänner över komplexa miljöer med höga krav på samordning och livscykelkontroll.</a:t>
            </a:r>
            <a:endParaRPr lang="en-SE" sz="1300">
              <a:solidFill>
                <a:srgbClr val="596B89"/>
              </a:solidFill>
              <a:latin typeface="Aptos" panose="020B0004020202020204" pitchFamily="34" charset="0"/>
            </a:endParaRPr>
          </a:p>
        </p:txBody>
      </p:sp>
      <p:sp>
        <p:nvSpPr>
          <p:cNvPr id="10" name="Rektangel: rundade hörn 9">
            <a:extLst>
              <a:ext uri="{FF2B5EF4-FFF2-40B4-BE49-F238E27FC236}">
                <a16:creationId xmlns:a16="http://schemas.microsoft.com/office/drawing/2014/main" id="{7CCD03BF-15CD-AD79-03DC-BB2AD1FB3E71}"/>
              </a:ext>
            </a:extLst>
          </p:cNvPr>
          <p:cNvSpPr/>
          <p:nvPr/>
        </p:nvSpPr>
        <p:spPr>
          <a:xfrm>
            <a:off x="660400" y="2514600"/>
            <a:ext cx="3276600" cy="1016000"/>
          </a:xfrm>
          <a:prstGeom prst="roundRect">
            <a:avLst/>
          </a:prstGeom>
          <a:solidFill>
            <a:srgbClr val="FFFFFF"/>
          </a:solidFill>
          <a:ln>
            <a:solidFill>
              <a:srgbClr val="DCE8E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11" name="Rektangel: rundade hörn 10">
            <a:extLst>
              <a:ext uri="{FF2B5EF4-FFF2-40B4-BE49-F238E27FC236}">
                <a16:creationId xmlns:a16="http://schemas.microsoft.com/office/drawing/2014/main" id="{21BED5AE-8DB6-7831-DD3C-1C868191A682}"/>
              </a:ext>
            </a:extLst>
          </p:cNvPr>
          <p:cNvSpPr/>
          <p:nvPr/>
        </p:nvSpPr>
        <p:spPr>
          <a:xfrm>
            <a:off x="889000" y="2768600"/>
            <a:ext cx="482600" cy="482600"/>
          </a:xfrm>
          <a:prstGeom prst="roundRect">
            <a:avLst/>
          </a:prstGeom>
          <a:solidFill>
            <a:srgbClr val="17A398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5EC61CEE-837F-F0BE-926B-0D44EE7B729E}"/>
              </a:ext>
            </a:extLst>
          </p:cNvPr>
          <p:cNvSpPr txBox="1"/>
          <p:nvPr/>
        </p:nvSpPr>
        <p:spPr>
          <a:xfrm>
            <a:off x="889000" y="2895600"/>
            <a:ext cx="482600" cy="15388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n-SE" sz="1000" b="1">
                <a:solidFill>
                  <a:srgbClr val="FFFFFF"/>
                </a:solidFill>
                <a:latin typeface="Aptos" panose="020B0004020202020204" pitchFamily="34" charset="0"/>
              </a:rPr>
              <a:t>1</a:t>
            </a:r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9BCBD9A4-E143-37AC-4DCA-604DE175C3A7}"/>
              </a:ext>
            </a:extLst>
          </p:cNvPr>
          <p:cNvSpPr txBox="1"/>
          <p:nvPr/>
        </p:nvSpPr>
        <p:spPr>
          <a:xfrm>
            <a:off x="1574800" y="2819400"/>
            <a:ext cx="2133600" cy="16927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nl-NL" sz="1100" b="1">
                <a:solidFill>
                  <a:srgbClr val="04194E"/>
                </a:solidFill>
                <a:latin typeface="Aptos" panose="020B0004020202020204" pitchFamily="34" charset="0"/>
              </a:rPr>
              <a:t>Industriell produktion</a:t>
            </a:r>
            <a:endParaRPr lang="en-SE" sz="1100" b="1">
              <a:solidFill>
                <a:srgbClr val="04194E"/>
              </a:solidFill>
              <a:latin typeface="Aptos" panose="020B0004020202020204" pitchFamily="34" charset="0"/>
            </a:endParaRPr>
          </a:p>
        </p:txBody>
      </p:sp>
      <p:sp>
        <p:nvSpPr>
          <p:cNvPr id="14" name="Rektangel: rundade hörn 13">
            <a:extLst>
              <a:ext uri="{FF2B5EF4-FFF2-40B4-BE49-F238E27FC236}">
                <a16:creationId xmlns:a16="http://schemas.microsoft.com/office/drawing/2014/main" id="{DB3766CF-F43E-4713-76AB-992822A16B05}"/>
              </a:ext>
            </a:extLst>
          </p:cNvPr>
          <p:cNvSpPr/>
          <p:nvPr/>
        </p:nvSpPr>
        <p:spPr>
          <a:xfrm>
            <a:off x="4292600" y="2514600"/>
            <a:ext cx="3276600" cy="1016000"/>
          </a:xfrm>
          <a:prstGeom prst="roundRect">
            <a:avLst/>
          </a:prstGeom>
          <a:solidFill>
            <a:srgbClr val="FFFFFF"/>
          </a:solidFill>
          <a:ln>
            <a:solidFill>
              <a:srgbClr val="DCE8E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15" name="Rektangel: rundade hörn 14">
            <a:extLst>
              <a:ext uri="{FF2B5EF4-FFF2-40B4-BE49-F238E27FC236}">
                <a16:creationId xmlns:a16="http://schemas.microsoft.com/office/drawing/2014/main" id="{3A1ABFCE-297F-AAE8-E563-BB914A17FB7D}"/>
              </a:ext>
            </a:extLst>
          </p:cNvPr>
          <p:cNvSpPr/>
          <p:nvPr/>
        </p:nvSpPr>
        <p:spPr>
          <a:xfrm>
            <a:off x="4521200" y="2768600"/>
            <a:ext cx="482600" cy="482600"/>
          </a:xfrm>
          <a:prstGeom prst="roundRect">
            <a:avLst/>
          </a:prstGeom>
          <a:solidFill>
            <a:srgbClr val="27557D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16" name="textruta 15">
            <a:extLst>
              <a:ext uri="{FF2B5EF4-FFF2-40B4-BE49-F238E27FC236}">
                <a16:creationId xmlns:a16="http://schemas.microsoft.com/office/drawing/2014/main" id="{E0AD8B29-5BD9-7AB9-0663-4BCAAB233457}"/>
              </a:ext>
            </a:extLst>
          </p:cNvPr>
          <p:cNvSpPr txBox="1"/>
          <p:nvPr/>
        </p:nvSpPr>
        <p:spPr>
          <a:xfrm>
            <a:off x="4521200" y="2895600"/>
            <a:ext cx="482600" cy="15388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n-SE" sz="1000" b="1">
                <a:solidFill>
                  <a:srgbClr val="FFFFFF"/>
                </a:solidFill>
                <a:latin typeface="Aptos" panose="020B0004020202020204" pitchFamily="34" charset="0"/>
              </a:rPr>
              <a:t>2</a:t>
            </a:r>
          </a:p>
        </p:txBody>
      </p:sp>
      <p:sp>
        <p:nvSpPr>
          <p:cNvPr id="17" name="textruta 16">
            <a:extLst>
              <a:ext uri="{FF2B5EF4-FFF2-40B4-BE49-F238E27FC236}">
                <a16:creationId xmlns:a16="http://schemas.microsoft.com/office/drawing/2014/main" id="{33DE663D-CF3B-32C2-5ED6-6948D8532A4F}"/>
              </a:ext>
            </a:extLst>
          </p:cNvPr>
          <p:cNvSpPr txBox="1"/>
          <p:nvPr/>
        </p:nvSpPr>
        <p:spPr>
          <a:xfrm>
            <a:off x="5207000" y="2819400"/>
            <a:ext cx="2133600" cy="16927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nl-NL" sz="1100" b="1">
                <a:solidFill>
                  <a:srgbClr val="04194E"/>
                </a:solidFill>
                <a:latin typeface="Aptos" panose="020B0004020202020204" pitchFamily="34" charset="0"/>
              </a:rPr>
              <a:t>Energi &amp; kraft</a:t>
            </a:r>
            <a:endParaRPr lang="en-SE" sz="1100" b="1">
              <a:solidFill>
                <a:srgbClr val="04194E"/>
              </a:solidFill>
              <a:latin typeface="Aptos" panose="020B0004020202020204" pitchFamily="34" charset="0"/>
            </a:endParaRPr>
          </a:p>
        </p:txBody>
      </p:sp>
      <p:sp>
        <p:nvSpPr>
          <p:cNvPr id="18" name="Rektangel: rundade hörn 17">
            <a:extLst>
              <a:ext uri="{FF2B5EF4-FFF2-40B4-BE49-F238E27FC236}">
                <a16:creationId xmlns:a16="http://schemas.microsoft.com/office/drawing/2014/main" id="{DDB7D6B3-ED8F-DC83-E9F4-E4FC00C1ED30}"/>
              </a:ext>
            </a:extLst>
          </p:cNvPr>
          <p:cNvSpPr/>
          <p:nvPr/>
        </p:nvSpPr>
        <p:spPr>
          <a:xfrm>
            <a:off x="7924800" y="2514600"/>
            <a:ext cx="3276600" cy="1016000"/>
          </a:xfrm>
          <a:prstGeom prst="roundRect">
            <a:avLst/>
          </a:prstGeom>
          <a:solidFill>
            <a:srgbClr val="FFFFFF"/>
          </a:solidFill>
          <a:ln>
            <a:solidFill>
              <a:srgbClr val="DCE8E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19" name="Rektangel: rundade hörn 18">
            <a:extLst>
              <a:ext uri="{FF2B5EF4-FFF2-40B4-BE49-F238E27FC236}">
                <a16:creationId xmlns:a16="http://schemas.microsoft.com/office/drawing/2014/main" id="{33AFFEFF-EA82-4298-C266-2178FCDBC47D}"/>
              </a:ext>
            </a:extLst>
          </p:cNvPr>
          <p:cNvSpPr/>
          <p:nvPr/>
        </p:nvSpPr>
        <p:spPr>
          <a:xfrm>
            <a:off x="8153400" y="2768600"/>
            <a:ext cx="482600" cy="482600"/>
          </a:xfrm>
          <a:prstGeom prst="roundRect">
            <a:avLst/>
          </a:prstGeom>
          <a:solidFill>
            <a:srgbClr val="E56B5D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20" name="textruta 19">
            <a:extLst>
              <a:ext uri="{FF2B5EF4-FFF2-40B4-BE49-F238E27FC236}">
                <a16:creationId xmlns:a16="http://schemas.microsoft.com/office/drawing/2014/main" id="{2DAC3784-9A97-E26D-5E6C-F50689CA06EF}"/>
              </a:ext>
            </a:extLst>
          </p:cNvPr>
          <p:cNvSpPr txBox="1"/>
          <p:nvPr/>
        </p:nvSpPr>
        <p:spPr>
          <a:xfrm>
            <a:off x="8153400" y="2895600"/>
            <a:ext cx="482600" cy="15388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n-SE" sz="1000" b="1">
                <a:solidFill>
                  <a:srgbClr val="FFFFFF"/>
                </a:solidFill>
                <a:latin typeface="Aptos" panose="020B0004020202020204" pitchFamily="34" charset="0"/>
              </a:rPr>
              <a:t>3</a:t>
            </a:r>
          </a:p>
        </p:txBody>
      </p:sp>
      <p:sp>
        <p:nvSpPr>
          <p:cNvPr id="21" name="textruta 20">
            <a:extLst>
              <a:ext uri="{FF2B5EF4-FFF2-40B4-BE49-F238E27FC236}">
                <a16:creationId xmlns:a16="http://schemas.microsoft.com/office/drawing/2014/main" id="{B10AB32B-0EB2-DC80-15F2-D4A7D76130EA}"/>
              </a:ext>
            </a:extLst>
          </p:cNvPr>
          <p:cNvSpPr txBox="1"/>
          <p:nvPr/>
        </p:nvSpPr>
        <p:spPr>
          <a:xfrm>
            <a:off x="8839200" y="2819400"/>
            <a:ext cx="2133600" cy="16927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nl-NL" sz="1100" b="1">
                <a:solidFill>
                  <a:srgbClr val="04194E"/>
                </a:solidFill>
                <a:latin typeface="Aptos" panose="020B0004020202020204" pitchFamily="34" charset="0"/>
              </a:rPr>
              <a:t>Infrastruktur &amp; flygplatser</a:t>
            </a:r>
            <a:endParaRPr lang="en-SE" sz="1100" b="1">
              <a:solidFill>
                <a:srgbClr val="04194E"/>
              </a:solidFill>
              <a:latin typeface="Aptos" panose="020B0004020202020204" pitchFamily="34" charset="0"/>
            </a:endParaRPr>
          </a:p>
        </p:txBody>
      </p:sp>
      <p:sp>
        <p:nvSpPr>
          <p:cNvPr id="22" name="Rektangel: rundade hörn 21">
            <a:extLst>
              <a:ext uri="{FF2B5EF4-FFF2-40B4-BE49-F238E27FC236}">
                <a16:creationId xmlns:a16="http://schemas.microsoft.com/office/drawing/2014/main" id="{4622C2F5-D6C4-4CE3-3C07-54C55352EDB9}"/>
              </a:ext>
            </a:extLst>
          </p:cNvPr>
          <p:cNvSpPr/>
          <p:nvPr/>
        </p:nvSpPr>
        <p:spPr>
          <a:xfrm>
            <a:off x="660400" y="3835400"/>
            <a:ext cx="3276600" cy="1016000"/>
          </a:xfrm>
          <a:prstGeom prst="roundRect">
            <a:avLst/>
          </a:prstGeom>
          <a:solidFill>
            <a:srgbClr val="FFFFFF"/>
          </a:solidFill>
          <a:ln>
            <a:solidFill>
              <a:srgbClr val="DCE8E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23" name="Rektangel: rundade hörn 22">
            <a:extLst>
              <a:ext uri="{FF2B5EF4-FFF2-40B4-BE49-F238E27FC236}">
                <a16:creationId xmlns:a16="http://schemas.microsoft.com/office/drawing/2014/main" id="{AADEB889-554E-4F48-C530-EF11E4EC3C3E}"/>
              </a:ext>
            </a:extLst>
          </p:cNvPr>
          <p:cNvSpPr/>
          <p:nvPr/>
        </p:nvSpPr>
        <p:spPr>
          <a:xfrm>
            <a:off x="889000" y="4089400"/>
            <a:ext cx="482600" cy="482600"/>
          </a:xfrm>
          <a:prstGeom prst="roundRect">
            <a:avLst/>
          </a:prstGeom>
          <a:solidFill>
            <a:srgbClr val="F2C14E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24" name="textruta 23">
            <a:extLst>
              <a:ext uri="{FF2B5EF4-FFF2-40B4-BE49-F238E27FC236}">
                <a16:creationId xmlns:a16="http://schemas.microsoft.com/office/drawing/2014/main" id="{A6257F33-32E7-A1FA-0BBD-88571F95407E}"/>
              </a:ext>
            </a:extLst>
          </p:cNvPr>
          <p:cNvSpPr txBox="1"/>
          <p:nvPr/>
        </p:nvSpPr>
        <p:spPr>
          <a:xfrm>
            <a:off x="889000" y="4216400"/>
            <a:ext cx="482600" cy="15388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n-SE" sz="1000" b="1">
                <a:solidFill>
                  <a:srgbClr val="FFFFFF"/>
                </a:solidFill>
                <a:latin typeface="Aptos" panose="020B0004020202020204" pitchFamily="34" charset="0"/>
              </a:rPr>
              <a:t>4</a:t>
            </a:r>
          </a:p>
        </p:txBody>
      </p:sp>
      <p:sp>
        <p:nvSpPr>
          <p:cNvPr id="25" name="textruta 24">
            <a:extLst>
              <a:ext uri="{FF2B5EF4-FFF2-40B4-BE49-F238E27FC236}">
                <a16:creationId xmlns:a16="http://schemas.microsoft.com/office/drawing/2014/main" id="{C92E24CE-5DE3-CD91-F395-012EE4C27EAB}"/>
              </a:ext>
            </a:extLst>
          </p:cNvPr>
          <p:cNvSpPr txBox="1"/>
          <p:nvPr/>
        </p:nvSpPr>
        <p:spPr>
          <a:xfrm>
            <a:off x="1574800" y="4140200"/>
            <a:ext cx="2133600" cy="16927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nl-NL" sz="1100" b="1">
                <a:solidFill>
                  <a:srgbClr val="04194E"/>
                </a:solidFill>
                <a:latin typeface="Aptos" panose="020B0004020202020204" pitchFamily="34" charset="0"/>
              </a:rPr>
              <a:t>Vatten &amp; avlopp</a:t>
            </a:r>
            <a:endParaRPr lang="en-SE" sz="1100" b="1">
              <a:solidFill>
                <a:srgbClr val="04194E"/>
              </a:solidFill>
              <a:latin typeface="Aptos" panose="020B0004020202020204" pitchFamily="34" charset="0"/>
            </a:endParaRPr>
          </a:p>
        </p:txBody>
      </p:sp>
      <p:sp>
        <p:nvSpPr>
          <p:cNvPr id="26" name="Rektangel: rundade hörn 25">
            <a:extLst>
              <a:ext uri="{FF2B5EF4-FFF2-40B4-BE49-F238E27FC236}">
                <a16:creationId xmlns:a16="http://schemas.microsoft.com/office/drawing/2014/main" id="{D4009D3E-3FFF-3082-6B2F-8A1B45EDACAE}"/>
              </a:ext>
            </a:extLst>
          </p:cNvPr>
          <p:cNvSpPr/>
          <p:nvPr/>
        </p:nvSpPr>
        <p:spPr>
          <a:xfrm>
            <a:off x="4292600" y="3835400"/>
            <a:ext cx="3276600" cy="1016000"/>
          </a:xfrm>
          <a:prstGeom prst="roundRect">
            <a:avLst/>
          </a:prstGeom>
          <a:solidFill>
            <a:srgbClr val="FFFFFF"/>
          </a:solidFill>
          <a:ln>
            <a:solidFill>
              <a:srgbClr val="DCE8E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27" name="Rektangel: rundade hörn 26">
            <a:extLst>
              <a:ext uri="{FF2B5EF4-FFF2-40B4-BE49-F238E27FC236}">
                <a16:creationId xmlns:a16="http://schemas.microsoft.com/office/drawing/2014/main" id="{7D101C2F-2AC1-EDBE-6CA1-6317B6B14023}"/>
              </a:ext>
            </a:extLst>
          </p:cNvPr>
          <p:cNvSpPr/>
          <p:nvPr/>
        </p:nvSpPr>
        <p:spPr>
          <a:xfrm>
            <a:off x="4521200" y="4089400"/>
            <a:ext cx="482600" cy="482600"/>
          </a:xfrm>
          <a:prstGeom prst="roundRect">
            <a:avLst/>
          </a:prstGeom>
          <a:solidFill>
            <a:srgbClr val="04194E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28" name="textruta 27">
            <a:extLst>
              <a:ext uri="{FF2B5EF4-FFF2-40B4-BE49-F238E27FC236}">
                <a16:creationId xmlns:a16="http://schemas.microsoft.com/office/drawing/2014/main" id="{B639AAC9-A49C-458A-730C-BC0C3AA09683}"/>
              </a:ext>
            </a:extLst>
          </p:cNvPr>
          <p:cNvSpPr txBox="1"/>
          <p:nvPr/>
        </p:nvSpPr>
        <p:spPr>
          <a:xfrm>
            <a:off x="4521200" y="4216400"/>
            <a:ext cx="482600" cy="15388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n-SE" sz="1000" b="1">
                <a:solidFill>
                  <a:srgbClr val="FFFFFF"/>
                </a:solidFill>
                <a:latin typeface="Aptos" panose="020B0004020202020204" pitchFamily="34" charset="0"/>
              </a:rPr>
              <a:t>5</a:t>
            </a:r>
          </a:p>
        </p:txBody>
      </p:sp>
      <p:sp>
        <p:nvSpPr>
          <p:cNvPr id="29" name="textruta 28">
            <a:extLst>
              <a:ext uri="{FF2B5EF4-FFF2-40B4-BE49-F238E27FC236}">
                <a16:creationId xmlns:a16="http://schemas.microsoft.com/office/drawing/2014/main" id="{C8A40D52-9C66-2519-6EEF-699D4FE35ACA}"/>
              </a:ext>
            </a:extLst>
          </p:cNvPr>
          <p:cNvSpPr txBox="1"/>
          <p:nvPr/>
        </p:nvSpPr>
        <p:spPr>
          <a:xfrm>
            <a:off x="5207000" y="4140200"/>
            <a:ext cx="2133600" cy="16927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nl-NL" sz="1100" b="1">
                <a:solidFill>
                  <a:srgbClr val="04194E"/>
                </a:solidFill>
                <a:latin typeface="Aptos" panose="020B0004020202020204" pitchFamily="34" charset="0"/>
              </a:rPr>
              <a:t>Sjukhus &amp; laboratorier</a:t>
            </a:r>
            <a:endParaRPr lang="en-SE" sz="1100" b="1">
              <a:solidFill>
                <a:srgbClr val="04194E"/>
              </a:solidFill>
              <a:latin typeface="Aptos" panose="020B0004020202020204" pitchFamily="34" charset="0"/>
            </a:endParaRPr>
          </a:p>
        </p:txBody>
      </p:sp>
      <p:sp>
        <p:nvSpPr>
          <p:cNvPr id="30" name="Rektangel: rundade hörn 29">
            <a:extLst>
              <a:ext uri="{FF2B5EF4-FFF2-40B4-BE49-F238E27FC236}">
                <a16:creationId xmlns:a16="http://schemas.microsoft.com/office/drawing/2014/main" id="{D807EC4F-77BA-C2EF-71C0-FB775632FD35}"/>
              </a:ext>
            </a:extLst>
          </p:cNvPr>
          <p:cNvSpPr/>
          <p:nvPr/>
        </p:nvSpPr>
        <p:spPr>
          <a:xfrm>
            <a:off x="7924800" y="3835400"/>
            <a:ext cx="3276600" cy="1016000"/>
          </a:xfrm>
          <a:prstGeom prst="roundRect">
            <a:avLst/>
          </a:prstGeom>
          <a:solidFill>
            <a:srgbClr val="FFFFFF"/>
          </a:solidFill>
          <a:ln>
            <a:solidFill>
              <a:srgbClr val="DCE8E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31" name="Rektangel: rundade hörn 30">
            <a:extLst>
              <a:ext uri="{FF2B5EF4-FFF2-40B4-BE49-F238E27FC236}">
                <a16:creationId xmlns:a16="http://schemas.microsoft.com/office/drawing/2014/main" id="{2B1D2332-5B60-C57B-41DB-079E4D2DDBF5}"/>
              </a:ext>
            </a:extLst>
          </p:cNvPr>
          <p:cNvSpPr/>
          <p:nvPr/>
        </p:nvSpPr>
        <p:spPr>
          <a:xfrm>
            <a:off x="8153400" y="4089400"/>
            <a:ext cx="482600" cy="482600"/>
          </a:xfrm>
          <a:prstGeom prst="roundRect">
            <a:avLst/>
          </a:prstGeom>
          <a:solidFill>
            <a:srgbClr val="17A398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32" name="textruta 31">
            <a:extLst>
              <a:ext uri="{FF2B5EF4-FFF2-40B4-BE49-F238E27FC236}">
                <a16:creationId xmlns:a16="http://schemas.microsoft.com/office/drawing/2014/main" id="{E3C42BD6-F877-AE7F-E352-48B7DACC62CB}"/>
              </a:ext>
            </a:extLst>
          </p:cNvPr>
          <p:cNvSpPr txBox="1"/>
          <p:nvPr/>
        </p:nvSpPr>
        <p:spPr>
          <a:xfrm>
            <a:off x="8153400" y="4216400"/>
            <a:ext cx="482600" cy="15388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n-SE" sz="1000" b="1">
                <a:solidFill>
                  <a:srgbClr val="FFFFFF"/>
                </a:solidFill>
                <a:latin typeface="Aptos" panose="020B0004020202020204" pitchFamily="34" charset="0"/>
              </a:rPr>
              <a:t>6</a:t>
            </a:r>
          </a:p>
        </p:txBody>
      </p:sp>
      <p:sp>
        <p:nvSpPr>
          <p:cNvPr id="33" name="textruta 32">
            <a:extLst>
              <a:ext uri="{FF2B5EF4-FFF2-40B4-BE49-F238E27FC236}">
                <a16:creationId xmlns:a16="http://schemas.microsoft.com/office/drawing/2014/main" id="{65A7AA9D-2F4F-2501-1338-4E91B37EE1CD}"/>
              </a:ext>
            </a:extLst>
          </p:cNvPr>
          <p:cNvSpPr txBox="1"/>
          <p:nvPr/>
        </p:nvSpPr>
        <p:spPr>
          <a:xfrm>
            <a:off x="8839200" y="4140200"/>
            <a:ext cx="2133600" cy="16927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nl-NL" sz="1100" b="1">
                <a:solidFill>
                  <a:srgbClr val="04194E"/>
                </a:solidFill>
                <a:latin typeface="Aptos" panose="020B0004020202020204" pitchFamily="34" charset="0"/>
              </a:rPr>
              <a:t>Komplexa fastigheter</a:t>
            </a:r>
            <a:endParaRPr lang="en-SE" sz="1100" b="1">
              <a:solidFill>
                <a:srgbClr val="04194E"/>
              </a:solidFill>
              <a:latin typeface="Aptos" panose="020B0004020202020204" pitchFamily="34" charset="0"/>
            </a:endParaRPr>
          </a:p>
        </p:txBody>
      </p:sp>
      <p:sp>
        <p:nvSpPr>
          <p:cNvPr id="34" name="Rektangel: rundade hörn 33">
            <a:extLst>
              <a:ext uri="{FF2B5EF4-FFF2-40B4-BE49-F238E27FC236}">
                <a16:creationId xmlns:a16="http://schemas.microsoft.com/office/drawing/2014/main" id="{ED164F8D-C7AF-F91E-6A43-A5A306A4B1DE}"/>
              </a:ext>
            </a:extLst>
          </p:cNvPr>
          <p:cNvSpPr/>
          <p:nvPr/>
        </p:nvSpPr>
        <p:spPr>
          <a:xfrm>
            <a:off x="660400" y="5334000"/>
            <a:ext cx="10871200" cy="609600"/>
          </a:xfrm>
          <a:prstGeom prst="roundRect">
            <a:avLst/>
          </a:prstGeom>
          <a:solidFill>
            <a:srgbClr val="04194E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35" name="textruta 34">
            <a:extLst>
              <a:ext uri="{FF2B5EF4-FFF2-40B4-BE49-F238E27FC236}">
                <a16:creationId xmlns:a16="http://schemas.microsoft.com/office/drawing/2014/main" id="{E26BCBB0-FD21-6B6F-166E-40F4F378E408}"/>
              </a:ext>
            </a:extLst>
          </p:cNvPr>
          <p:cNvSpPr txBox="1"/>
          <p:nvPr/>
        </p:nvSpPr>
        <p:spPr>
          <a:xfrm>
            <a:off x="863600" y="5537200"/>
            <a:ext cx="10464800" cy="14619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nl-NL" sz="950" b="1">
                <a:solidFill>
                  <a:srgbClr val="FFFFFF"/>
                </a:solidFill>
                <a:latin typeface="Aptos" panose="020B0004020202020204" pitchFamily="34" charset="0"/>
              </a:rPr>
              <a:t>IT/OT  /  BMS  /  SCADA  /  MES-MOM  /  AUTOMATION  /  INTEGRATION  /  DATA</a:t>
            </a:r>
            <a:endParaRPr lang="en-SE" sz="950" b="1">
              <a:solidFill>
                <a:srgbClr val="FFFFFF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47571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79724BA0-DA65-A17F-E10B-775C540B005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3F7FA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3032A130-D388-2DD6-4517-409EC4ADE726}"/>
              </a:ext>
            </a:extLst>
          </p:cNvPr>
          <p:cNvSpPr/>
          <p:nvPr/>
        </p:nvSpPr>
        <p:spPr>
          <a:xfrm>
            <a:off x="0" y="0"/>
            <a:ext cx="177800" cy="6858000"/>
          </a:xfrm>
          <a:prstGeom prst="rect">
            <a:avLst/>
          </a:prstGeom>
          <a:solidFill>
            <a:srgbClr val="17A398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66A7D0BB-7D0A-CE49-0D8A-55B47C43F189}"/>
              </a:ext>
            </a:extLst>
          </p:cNvPr>
          <p:cNvSpPr txBox="1"/>
          <p:nvPr/>
        </p:nvSpPr>
        <p:spPr>
          <a:xfrm>
            <a:off x="660400" y="355600"/>
            <a:ext cx="8890000" cy="16927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nl-NL" sz="1100" b="1">
                <a:solidFill>
                  <a:srgbClr val="17A398"/>
                </a:solidFill>
                <a:latin typeface="Aptos" panose="020B0004020202020204" pitchFamily="34" charset="0"/>
              </a:rPr>
              <a:t>VAD KUNDEN FÅR</a:t>
            </a:r>
            <a:endParaRPr lang="en-SE" sz="1100" b="1">
              <a:solidFill>
                <a:srgbClr val="17A398"/>
              </a:solidFill>
              <a:latin typeface="Aptos" panose="020B0004020202020204" pitchFamily="34" charset="0"/>
            </a:endParaRP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745868B1-241F-0901-A5BC-819901F62095}"/>
              </a:ext>
            </a:extLst>
          </p:cNvPr>
          <p:cNvSpPr txBox="1"/>
          <p:nvPr/>
        </p:nvSpPr>
        <p:spPr>
          <a:xfrm>
            <a:off x="11074400" y="381000"/>
            <a:ext cx="533400" cy="15388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r"/>
            <a:r>
              <a:rPr lang="en-SE" sz="1000" b="1">
                <a:solidFill>
                  <a:srgbClr val="596B89"/>
                </a:solidFill>
                <a:latin typeface="Aptos" panose="020B0004020202020204" pitchFamily="34" charset="0"/>
              </a:rPr>
              <a:t>06</a:t>
            </a:r>
          </a:p>
        </p:txBody>
      </p:sp>
      <p:cxnSp>
        <p:nvCxnSpPr>
          <p:cNvPr id="6" name="Rak koppling 5">
            <a:extLst>
              <a:ext uri="{FF2B5EF4-FFF2-40B4-BE49-F238E27FC236}">
                <a16:creationId xmlns:a16="http://schemas.microsoft.com/office/drawing/2014/main" id="{794CB051-DBA6-F4E2-354A-854BE9325338}"/>
              </a:ext>
            </a:extLst>
          </p:cNvPr>
          <p:cNvCxnSpPr/>
          <p:nvPr/>
        </p:nvCxnSpPr>
        <p:spPr>
          <a:xfrm>
            <a:off x="660400" y="6451600"/>
            <a:ext cx="10871200" cy="0"/>
          </a:xfrm>
          <a:prstGeom prst="line">
            <a:avLst/>
          </a:prstGeom>
          <a:ln w="12700">
            <a:solidFill>
              <a:srgbClr val="DCE8E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ruta 6">
            <a:extLst>
              <a:ext uri="{FF2B5EF4-FFF2-40B4-BE49-F238E27FC236}">
                <a16:creationId xmlns:a16="http://schemas.microsoft.com/office/drawing/2014/main" id="{6E8D2A69-0A4D-BB34-A592-F3D60F19BAAC}"/>
              </a:ext>
            </a:extLst>
          </p:cNvPr>
          <p:cNvSpPr txBox="1"/>
          <p:nvPr/>
        </p:nvSpPr>
        <p:spPr>
          <a:xfrm>
            <a:off x="660400" y="6553200"/>
            <a:ext cx="7874000" cy="115416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sz="750">
                <a:solidFill>
                  <a:srgbClr val="596B89"/>
                </a:solidFill>
                <a:latin typeface="Aptos" panose="020B0004020202020204" pitchFamily="34" charset="0"/>
              </a:rPr>
              <a:t>HUBMIND AB  /  COMPANY INTRODUCTION  /  HUBMIND.SE</a:t>
            </a:r>
            <a:endParaRPr lang="en-SE" sz="750">
              <a:solidFill>
                <a:srgbClr val="596B89"/>
              </a:solidFill>
              <a:latin typeface="Aptos" panose="020B0004020202020204" pitchFamily="34" charset="0"/>
            </a:endParaRP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E02A65E4-DA68-3F81-28CD-C9628DECA026}"/>
              </a:ext>
            </a:extLst>
          </p:cNvPr>
          <p:cNvSpPr txBox="1"/>
          <p:nvPr/>
        </p:nvSpPr>
        <p:spPr>
          <a:xfrm>
            <a:off x="660400" y="812800"/>
            <a:ext cx="10414000" cy="43088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sv-SE" sz="2800" b="1">
                <a:solidFill>
                  <a:srgbClr val="04194E"/>
                </a:solidFill>
                <a:latin typeface="Aptos" panose="020B0004020202020204" pitchFamily="34" charset="0"/>
              </a:rPr>
              <a:t>Leverabler som går att använda och äga</a:t>
            </a:r>
            <a:endParaRPr lang="en-SE" sz="2800" b="1">
              <a:solidFill>
                <a:srgbClr val="04194E"/>
              </a:solidFill>
              <a:latin typeface="Aptos" panose="020B0004020202020204" pitchFamily="34" charset="0"/>
            </a:endParaRP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3B6CFE17-AE9D-3D18-9BA0-E2EC33ED8A94}"/>
              </a:ext>
            </a:extLst>
          </p:cNvPr>
          <p:cNvSpPr txBox="1"/>
          <p:nvPr/>
        </p:nvSpPr>
        <p:spPr>
          <a:xfrm>
            <a:off x="660400" y="1600200"/>
            <a:ext cx="10414000" cy="200055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sv-SE" sz="1300">
                <a:solidFill>
                  <a:srgbClr val="596B89"/>
                </a:solidFill>
                <a:latin typeface="Aptos" panose="020B0004020202020204" pitchFamily="34" charset="0"/>
              </a:rPr>
              <a:t>Arbetet ska skapa kontroll, inte bara fler dokument.</a:t>
            </a:r>
            <a:endParaRPr lang="en-SE" sz="1300">
              <a:solidFill>
                <a:srgbClr val="596B89"/>
              </a:solidFill>
              <a:latin typeface="Aptos" panose="020B0004020202020204" pitchFamily="34" charset="0"/>
            </a:endParaRPr>
          </a:p>
        </p:txBody>
      </p:sp>
      <p:sp>
        <p:nvSpPr>
          <p:cNvPr id="10" name="Rektangel: rundade hörn 9">
            <a:extLst>
              <a:ext uri="{FF2B5EF4-FFF2-40B4-BE49-F238E27FC236}">
                <a16:creationId xmlns:a16="http://schemas.microsoft.com/office/drawing/2014/main" id="{408023DB-083B-4CFB-16ED-3E464A8E7BAA}"/>
              </a:ext>
            </a:extLst>
          </p:cNvPr>
          <p:cNvSpPr/>
          <p:nvPr/>
        </p:nvSpPr>
        <p:spPr>
          <a:xfrm>
            <a:off x="660400" y="2413000"/>
            <a:ext cx="3276600" cy="1422400"/>
          </a:xfrm>
          <a:prstGeom prst="roundRect">
            <a:avLst/>
          </a:prstGeom>
          <a:solidFill>
            <a:srgbClr val="FFFFFF"/>
          </a:solidFill>
          <a:ln>
            <a:solidFill>
              <a:srgbClr val="DCE8E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290A6206-97E6-CF56-26FB-501E564EA3E5}"/>
              </a:ext>
            </a:extLst>
          </p:cNvPr>
          <p:cNvSpPr/>
          <p:nvPr/>
        </p:nvSpPr>
        <p:spPr>
          <a:xfrm>
            <a:off x="660400" y="2413000"/>
            <a:ext cx="76200" cy="1422400"/>
          </a:xfrm>
          <a:prstGeom prst="rect">
            <a:avLst/>
          </a:prstGeom>
          <a:solidFill>
            <a:srgbClr val="17A398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35A6E6E-BD94-7C4C-5CD2-A40BDD9D940E}"/>
              </a:ext>
            </a:extLst>
          </p:cNvPr>
          <p:cNvSpPr txBox="1"/>
          <p:nvPr/>
        </p:nvSpPr>
        <p:spPr>
          <a:xfrm>
            <a:off x="914400" y="2641600"/>
            <a:ext cx="2844800" cy="21544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nl-NL" sz="1400" b="1">
                <a:solidFill>
                  <a:srgbClr val="04194E"/>
                </a:solidFill>
                <a:latin typeface="Aptos" panose="020B0004020202020204" pitchFamily="34" charset="0"/>
              </a:rPr>
              <a:t>Teknisk riktning</a:t>
            </a:r>
            <a:endParaRPr lang="en-SE" sz="1400" b="1">
              <a:solidFill>
                <a:srgbClr val="04194E"/>
              </a:solidFill>
              <a:latin typeface="Aptos" panose="020B0004020202020204" pitchFamily="34" charset="0"/>
            </a:endParaRPr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EB0CAF3A-F9FA-3013-9244-2A175761D9B2}"/>
              </a:ext>
            </a:extLst>
          </p:cNvPr>
          <p:cNvSpPr txBox="1"/>
          <p:nvPr/>
        </p:nvSpPr>
        <p:spPr>
          <a:xfrm>
            <a:off x="914400" y="3098800"/>
            <a:ext cx="2844800" cy="323165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sv-SE" sz="1050">
                <a:solidFill>
                  <a:srgbClr val="596B89"/>
                </a:solidFill>
                <a:latin typeface="Aptos" panose="020B0004020202020204" pitchFamily="34" charset="0"/>
              </a:rPr>
              <a:t>Arkitekturprinciper, standarder och tydliga vägval.</a:t>
            </a:r>
            <a:endParaRPr lang="en-SE" sz="1050">
              <a:solidFill>
                <a:srgbClr val="596B89"/>
              </a:solidFill>
              <a:latin typeface="Aptos" panose="020B0004020202020204" pitchFamily="34" charset="0"/>
            </a:endParaRPr>
          </a:p>
        </p:txBody>
      </p:sp>
      <p:sp>
        <p:nvSpPr>
          <p:cNvPr id="14" name="Rektangel: rundade hörn 13">
            <a:extLst>
              <a:ext uri="{FF2B5EF4-FFF2-40B4-BE49-F238E27FC236}">
                <a16:creationId xmlns:a16="http://schemas.microsoft.com/office/drawing/2014/main" id="{4E1AC663-4C38-9AA0-5D5B-73F0BEFCD7B3}"/>
              </a:ext>
            </a:extLst>
          </p:cNvPr>
          <p:cNvSpPr/>
          <p:nvPr/>
        </p:nvSpPr>
        <p:spPr>
          <a:xfrm>
            <a:off x="4292600" y="2413000"/>
            <a:ext cx="3276600" cy="1422400"/>
          </a:xfrm>
          <a:prstGeom prst="roundRect">
            <a:avLst/>
          </a:prstGeom>
          <a:solidFill>
            <a:srgbClr val="FFFFFF"/>
          </a:solidFill>
          <a:ln>
            <a:solidFill>
              <a:srgbClr val="DCE8E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97C38A1E-0247-B701-DB2D-8C83AB7AD03F}"/>
              </a:ext>
            </a:extLst>
          </p:cNvPr>
          <p:cNvSpPr/>
          <p:nvPr/>
        </p:nvSpPr>
        <p:spPr>
          <a:xfrm>
            <a:off x="4292600" y="2413000"/>
            <a:ext cx="76200" cy="1422400"/>
          </a:xfrm>
          <a:prstGeom prst="rect">
            <a:avLst/>
          </a:prstGeom>
          <a:solidFill>
            <a:srgbClr val="27557D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16" name="textruta 15">
            <a:extLst>
              <a:ext uri="{FF2B5EF4-FFF2-40B4-BE49-F238E27FC236}">
                <a16:creationId xmlns:a16="http://schemas.microsoft.com/office/drawing/2014/main" id="{414ABB83-6FB7-517A-8A48-6CEC03C22165}"/>
              </a:ext>
            </a:extLst>
          </p:cNvPr>
          <p:cNvSpPr txBox="1"/>
          <p:nvPr/>
        </p:nvSpPr>
        <p:spPr>
          <a:xfrm>
            <a:off x="4546600" y="2641600"/>
            <a:ext cx="2844800" cy="21544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nl-NL" sz="1400" b="1">
                <a:solidFill>
                  <a:srgbClr val="04194E"/>
                </a:solidFill>
                <a:latin typeface="Aptos" panose="020B0004020202020204" pitchFamily="34" charset="0"/>
              </a:rPr>
              <a:t>Krav &amp; gränssnitt</a:t>
            </a:r>
            <a:endParaRPr lang="en-SE" sz="1400" b="1">
              <a:solidFill>
                <a:srgbClr val="04194E"/>
              </a:solidFill>
              <a:latin typeface="Aptos" panose="020B0004020202020204" pitchFamily="34" charset="0"/>
            </a:endParaRPr>
          </a:p>
        </p:txBody>
      </p:sp>
      <p:sp>
        <p:nvSpPr>
          <p:cNvPr id="17" name="textruta 16">
            <a:extLst>
              <a:ext uri="{FF2B5EF4-FFF2-40B4-BE49-F238E27FC236}">
                <a16:creationId xmlns:a16="http://schemas.microsoft.com/office/drawing/2014/main" id="{B6F98201-2AB4-F5B0-C8EA-20E8E8EB0E06}"/>
              </a:ext>
            </a:extLst>
          </p:cNvPr>
          <p:cNvSpPr txBox="1"/>
          <p:nvPr/>
        </p:nvSpPr>
        <p:spPr>
          <a:xfrm>
            <a:off x="4546600" y="3098800"/>
            <a:ext cx="2844800" cy="323165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sv-SE" sz="1050">
                <a:solidFill>
                  <a:srgbClr val="596B89"/>
                </a:solidFill>
                <a:latin typeface="Aptos" panose="020B0004020202020204" pitchFamily="34" charset="0"/>
              </a:rPr>
              <a:t>Spårbara krav, ansvar, systemgränser och verifieringskriterier.</a:t>
            </a:r>
            <a:endParaRPr lang="en-SE" sz="1050">
              <a:solidFill>
                <a:srgbClr val="596B89"/>
              </a:solidFill>
              <a:latin typeface="Aptos" panose="020B0004020202020204" pitchFamily="34" charset="0"/>
            </a:endParaRPr>
          </a:p>
        </p:txBody>
      </p:sp>
      <p:sp>
        <p:nvSpPr>
          <p:cNvPr id="18" name="Rektangel: rundade hörn 17">
            <a:extLst>
              <a:ext uri="{FF2B5EF4-FFF2-40B4-BE49-F238E27FC236}">
                <a16:creationId xmlns:a16="http://schemas.microsoft.com/office/drawing/2014/main" id="{7AF30B44-E8E3-4A4A-9863-4C4E96F0D028}"/>
              </a:ext>
            </a:extLst>
          </p:cNvPr>
          <p:cNvSpPr/>
          <p:nvPr/>
        </p:nvSpPr>
        <p:spPr>
          <a:xfrm>
            <a:off x="7924800" y="2413000"/>
            <a:ext cx="3276600" cy="1422400"/>
          </a:xfrm>
          <a:prstGeom prst="roundRect">
            <a:avLst/>
          </a:prstGeom>
          <a:solidFill>
            <a:srgbClr val="FFFFFF"/>
          </a:solidFill>
          <a:ln>
            <a:solidFill>
              <a:srgbClr val="DCE8E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B0D7FFD6-FD8B-0B64-E96D-AD50574FC2CC}"/>
              </a:ext>
            </a:extLst>
          </p:cNvPr>
          <p:cNvSpPr/>
          <p:nvPr/>
        </p:nvSpPr>
        <p:spPr>
          <a:xfrm>
            <a:off x="7924800" y="2413000"/>
            <a:ext cx="76200" cy="1422400"/>
          </a:xfrm>
          <a:prstGeom prst="rect">
            <a:avLst/>
          </a:prstGeom>
          <a:solidFill>
            <a:srgbClr val="E56B5D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20" name="textruta 19">
            <a:extLst>
              <a:ext uri="{FF2B5EF4-FFF2-40B4-BE49-F238E27FC236}">
                <a16:creationId xmlns:a16="http://schemas.microsoft.com/office/drawing/2014/main" id="{8CE5B0C5-72AF-9A17-9FF5-D0FF5532EC84}"/>
              </a:ext>
            </a:extLst>
          </p:cNvPr>
          <p:cNvSpPr txBox="1"/>
          <p:nvPr/>
        </p:nvSpPr>
        <p:spPr>
          <a:xfrm>
            <a:off x="8178800" y="2641600"/>
            <a:ext cx="2844800" cy="21544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nl-NL" sz="1400" b="1">
                <a:solidFill>
                  <a:srgbClr val="04194E"/>
                </a:solidFill>
                <a:latin typeface="Aptos" panose="020B0004020202020204" pitchFamily="34" charset="0"/>
              </a:rPr>
              <a:t>Beslutsunderlag</a:t>
            </a:r>
            <a:endParaRPr lang="en-SE" sz="1400" b="1">
              <a:solidFill>
                <a:srgbClr val="04194E"/>
              </a:solidFill>
              <a:latin typeface="Aptos" panose="020B0004020202020204" pitchFamily="34" charset="0"/>
            </a:endParaRPr>
          </a:p>
        </p:txBody>
      </p:sp>
      <p:sp>
        <p:nvSpPr>
          <p:cNvPr id="21" name="textruta 20">
            <a:extLst>
              <a:ext uri="{FF2B5EF4-FFF2-40B4-BE49-F238E27FC236}">
                <a16:creationId xmlns:a16="http://schemas.microsoft.com/office/drawing/2014/main" id="{B206A9A6-0A7B-0025-CE51-4386BE07AE45}"/>
              </a:ext>
            </a:extLst>
          </p:cNvPr>
          <p:cNvSpPr txBox="1"/>
          <p:nvPr/>
        </p:nvSpPr>
        <p:spPr>
          <a:xfrm>
            <a:off x="8178800" y="3098800"/>
            <a:ext cx="2844800" cy="323165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sv-SE" sz="1050">
                <a:solidFill>
                  <a:srgbClr val="596B89"/>
                </a:solidFill>
                <a:latin typeface="Aptos" panose="020B0004020202020204" pitchFamily="34" charset="0"/>
              </a:rPr>
              <a:t>Alternativ, konsekvenser, risker och rekommendationer.</a:t>
            </a:r>
            <a:endParaRPr lang="en-SE" sz="1050">
              <a:solidFill>
                <a:srgbClr val="596B89"/>
              </a:solidFill>
              <a:latin typeface="Aptos" panose="020B0004020202020204" pitchFamily="34" charset="0"/>
            </a:endParaRPr>
          </a:p>
        </p:txBody>
      </p:sp>
      <p:sp>
        <p:nvSpPr>
          <p:cNvPr id="22" name="Rektangel: rundade hörn 21">
            <a:extLst>
              <a:ext uri="{FF2B5EF4-FFF2-40B4-BE49-F238E27FC236}">
                <a16:creationId xmlns:a16="http://schemas.microsoft.com/office/drawing/2014/main" id="{D9862024-6AA6-F248-4846-4A2D5E7B5AE3}"/>
              </a:ext>
            </a:extLst>
          </p:cNvPr>
          <p:cNvSpPr/>
          <p:nvPr/>
        </p:nvSpPr>
        <p:spPr>
          <a:xfrm>
            <a:off x="660400" y="4089400"/>
            <a:ext cx="3276600" cy="1422400"/>
          </a:xfrm>
          <a:prstGeom prst="roundRect">
            <a:avLst/>
          </a:prstGeom>
          <a:solidFill>
            <a:srgbClr val="FFFFFF"/>
          </a:solidFill>
          <a:ln>
            <a:solidFill>
              <a:srgbClr val="DCE8E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46F8F8E4-D1F9-8989-1008-3202D4FF35BD}"/>
              </a:ext>
            </a:extLst>
          </p:cNvPr>
          <p:cNvSpPr/>
          <p:nvPr/>
        </p:nvSpPr>
        <p:spPr>
          <a:xfrm>
            <a:off x="660400" y="4089400"/>
            <a:ext cx="76200" cy="1422400"/>
          </a:xfrm>
          <a:prstGeom prst="rect">
            <a:avLst/>
          </a:prstGeom>
          <a:solidFill>
            <a:srgbClr val="04194E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24" name="textruta 23">
            <a:extLst>
              <a:ext uri="{FF2B5EF4-FFF2-40B4-BE49-F238E27FC236}">
                <a16:creationId xmlns:a16="http://schemas.microsoft.com/office/drawing/2014/main" id="{BBA220DA-7FCF-F91D-1E49-1F146FE654C9}"/>
              </a:ext>
            </a:extLst>
          </p:cNvPr>
          <p:cNvSpPr txBox="1"/>
          <p:nvPr/>
        </p:nvSpPr>
        <p:spPr>
          <a:xfrm>
            <a:off x="914400" y="4318000"/>
            <a:ext cx="2844800" cy="21544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nl-NL" sz="1400" b="1">
                <a:solidFill>
                  <a:srgbClr val="04194E"/>
                </a:solidFill>
                <a:latin typeface="Aptos" panose="020B0004020202020204" pitchFamily="34" charset="0"/>
              </a:rPr>
              <a:t>Leveranskontroll</a:t>
            </a:r>
            <a:endParaRPr lang="en-SE" sz="1400" b="1">
              <a:solidFill>
                <a:srgbClr val="04194E"/>
              </a:solidFill>
              <a:latin typeface="Aptos" panose="020B0004020202020204" pitchFamily="34" charset="0"/>
            </a:endParaRPr>
          </a:p>
        </p:txBody>
      </p:sp>
      <p:sp>
        <p:nvSpPr>
          <p:cNvPr id="25" name="textruta 24">
            <a:extLst>
              <a:ext uri="{FF2B5EF4-FFF2-40B4-BE49-F238E27FC236}">
                <a16:creationId xmlns:a16="http://schemas.microsoft.com/office/drawing/2014/main" id="{0C6FCFA8-DCCA-2CCA-F07C-FC940AEC052C}"/>
              </a:ext>
            </a:extLst>
          </p:cNvPr>
          <p:cNvSpPr txBox="1"/>
          <p:nvPr/>
        </p:nvSpPr>
        <p:spPr>
          <a:xfrm>
            <a:off x="914400" y="4775200"/>
            <a:ext cx="2844800" cy="323165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sv-SE" sz="1050">
                <a:solidFill>
                  <a:srgbClr val="596B89"/>
                </a:solidFill>
                <a:latin typeface="Aptos" panose="020B0004020202020204" pitchFamily="34" charset="0"/>
              </a:rPr>
              <a:t>Granskning, leverantörsdialog, FAT/SAT och driftsättningsstöd.</a:t>
            </a:r>
            <a:endParaRPr lang="en-SE" sz="1050">
              <a:solidFill>
                <a:srgbClr val="596B89"/>
              </a:solidFill>
              <a:latin typeface="Aptos" panose="020B0004020202020204" pitchFamily="34" charset="0"/>
            </a:endParaRPr>
          </a:p>
        </p:txBody>
      </p:sp>
      <p:sp>
        <p:nvSpPr>
          <p:cNvPr id="26" name="Rektangel: rundade hörn 25">
            <a:extLst>
              <a:ext uri="{FF2B5EF4-FFF2-40B4-BE49-F238E27FC236}">
                <a16:creationId xmlns:a16="http://schemas.microsoft.com/office/drawing/2014/main" id="{4B488152-9CCF-4D41-0A2F-812B5A9EEC83}"/>
              </a:ext>
            </a:extLst>
          </p:cNvPr>
          <p:cNvSpPr/>
          <p:nvPr/>
        </p:nvSpPr>
        <p:spPr>
          <a:xfrm>
            <a:off x="4292600" y="4089400"/>
            <a:ext cx="3276600" cy="1422400"/>
          </a:xfrm>
          <a:prstGeom prst="roundRect">
            <a:avLst/>
          </a:prstGeom>
          <a:solidFill>
            <a:srgbClr val="FFFFFF"/>
          </a:solidFill>
          <a:ln>
            <a:solidFill>
              <a:srgbClr val="DCE8E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85073012-25DA-74FD-AEF8-A2AAFE244DD4}"/>
              </a:ext>
            </a:extLst>
          </p:cNvPr>
          <p:cNvSpPr/>
          <p:nvPr/>
        </p:nvSpPr>
        <p:spPr>
          <a:xfrm>
            <a:off x="4292600" y="4089400"/>
            <a:ext cx="76200" cy="1422400"/>
          </a:xfrm>
          <a:prstGeom prst="rect">
            <a:avLst/>
          </a:prstGeom>
          <a:solidFill>
            <a:srgbClr val="F2C14E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28" name="textruta 27">
            <a:extLst>
              <a:ext uri="{FF2B5EF4-FFF2-40B4-BE49-F238E27FC236}">
                <a16:creationId xmlns:a16="http://schemas.microsoft.com/office/drawing/2014/main" id="{91CBB3CC-6F0A-AA51-8DAF-99CA480FD968}"/>
              </a:ext>
            </a:extLst>
          </p:cNvPr>
          <p:cNvSpPr txBox="1"/>
          <p:nvPr/>
        </p:nvSpPr>
        <p:spPr>
          <a:xfrm>
            <a:off x="4546600" y="4318000"/>
            <a:ext cx="2844800" cy="21544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nl-NL" sz="1400" b="1">
                <a:solidFill>
                  <a:srgbClr val="04194E"/>
                </a:solidFill>
                <a:latin typeface="Aptos" panose="020B0004020202020204" pitchFamily="34" charset="0"/>
              </a:rPr>
              <a:t>Livscykelstruktur</a:t>
            </a:r>
            <a:endParaRPr lang="en-SE" sz="1400" b="1">
              <a:solidFill>
                <a:srgbClr val="04194E"/>
              </a:solidFill>
              <a:latin typeface="Aptos" panose="020B0004020202020204" pitchFamily="34" charset="0"/>
            </a:endParaRPr>
          </a:p>
        </p:txBody>
      </p:sp>
      <p:sp>
        <p:nvSpPr>
          <p:cNvPr id="29" name="textruta 28">
            <a:extLst>
              <a:ext uri="{FF2B5EF4-FFF2-40B4-BE49-F238E27FC236}">
                <a16:creationId xmlns:a16="http://schemas.microsoft.com/office/drawing/2014/main" id="{1950F4EF-EC58-EEC8-EE05-67AD83B8EF56}"/>
              </a:ext>
            </a:extLst>
          </p:cNvPr>
          <p:cNvSpPr txBox="1"/>
          <p:nvPr/>
        </p:nvSpPr>
        <p:spPr>
          <a:xfrm>
            <a:off x="4546600" y="4775200"/>
            <a:ext cx="2844800" cy="323165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sv-SE" sz="1050">
                <a:solidFill>
                  <a:srgbClr val="596B89"/>
                </a:solidFill>
                <a:latin typeface="Aptos" panose="020B0004020202020204" pitchFamily="34" charset="0"/>
              </a:rPr>
              <a:t>Information, ägarskap och principer som fungerar efter projektet.</a:t>
            </a:r>
            <a:endParaRPr lang="en-SE" sz="1050">
              <a:solidFill>
                <a:srgbClr val="596B89"/>
              </a:solidFill>
              <a:latin typeface="Aptos" panose="020B0004020202020204" pitchFamily="34" charset="0"/>
            </a:endParaRPr>
          </a:p>
        </p:txBody>
      </p:sp>
      <p:sp>
        <p:nvSpPr>
          <p:cNvPr id="30" name="Rektangel: rundade hörn 29">
            <a:extLst>
              <a:ext uri="{FF2B5EF4-FFF2-40B4-BE49-F238E27FC236}">
                <a16:creationId xmlns:a16="http://schemas.microsoft.com/office/drawing/2014/main" id="{D7FA4A4F-4EC2-F85D-EE8B-4D93D86690D2}"/>
              </a:ext>
            </a:extLst>
          </p:cNvPr>
          <p:cNvSpPr/>
          <p:nvPr/>
        </p:nvSpPr>
        <p:spPr>
          <a:xfrm>
            <a:off x="7924800" y="4089400"/>
            <a:ext cx="3276600" cy="1422400"/>
          </a:xfrm>
          <a:prstGeom prst="roundRect">
            <a:avLst/>
          </a:prstGeom>
          <a:solidFill>
            <a:srgbClr val="FFFFFF"/>
          </a:solidFill>
          <a:ln>
            <a:solidFill>
              <a:srgbClr val="DCE8E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6327E52B-B023-14D3-70A3-6E8A77674C70}"/>
              </a:ext>
            </a:extLst>
          </p:cNvPr>
          <p:cNvSpPr/>
          <p:nvPr/>
        </p:nvSpPr>
        <p:spPr>
          <a:xfrm>
            <a:off x="7924800" y="4089400"/>
            <a:ext cx="76200" cy="1422400"/>
          </a:xfrm>
          <a:prstGeom prst="rect">
            <a:avLst/>
          </a:prstGeom>
          <a:solidFill>
            <a:srgbClr val="17A398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32" name="textruta 31">
            <a:extLst>
              <a:ext uri="{FF2B5EF4-FFF2-40B4-BE49-F238E27FC236}">
                <a16:creationId xmlns:a16="http://schemas.microsoft.com/office/drawing/2014/main" id="{B43E6192-80F1-8488-9947-A4BF336281E9}"/>
              </a:ext>
            </a:extLst>
          </p:cNvPr>
          <p:cNvSpPr txBox="1"/>
          <p:nvPr/>
        </p:nvSpPr>
        <p:spPr>
          <a:xfrm>
            <a:off x="8178800" y="4318000"/>
            <a:ext cx="2844800" cy="21544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nl-NL" sz="1400" b="1">
                <a:solidFill>
                  <a:srgbClr val="04194E"/>
                </a:solidFill>
                <a:latin typeface="Aptos" panose="020B0004020202020204" pitchFamily="34" charset="0"/>
              </a:rPr>
              <a:t>Oberoende perspektiv</a:t>
            </a:r>
            <a:endParaRPr lang="en-SE" sz="1400" b="1">
              <a:solidFill>
                <a:srgbClr val="04194E"/>
              </a:solidFill>
              <a:latin typeface="Aptos" panose="020B0004020202020204" pitchFamily="34" charset="0"/>
            </a:endParaRPr>
          </a:p>
        </p:txBody>
      </p:sp>
      <p:sp>
        <p:nvSpPr>
          <p:cNvPr id="33" name="textruta 32">
            <a:extLst>
              <a:ext uri="{FF2B5EF4-FFF2-40B4-BE49-F238E27FC236}">
                <a16:creationId xmlns:a16="http://schemas.microsoft.com/office/drawing/2014/main" id="{27348BFA-F88D-E2CC-35CC-72110826C854}"/>
              </a:ext>
            </a:extLst>
          </p:cNvPr>
          <p:cNvSpPr txBox="1"/>
          <p:nvPr/>
        </p:nvSpPr>
        <p:spPr>
          <a:xfrm>
            <a:off x="8178800" y="4775200"/>
            <a:ext cx="2844800" cy="323165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sv-SE" sz="1050">
                <a:solidFill>
                  <a:srgbClr val="596B89"/>
                </a:solidFill>
                <a:latin typeface="Aptos" panose="020B0004020202020204" pitchFamily="34" charset="0"/>
              </a:rPr>
              <a:t>Beställarens långsiktiga intresse före enskilda produktval.</a:t>
            </a:r>
            <a:endParaRPr lang="en-SE" sz="1050">
              <a:solidFill>
                <a:srgbClr val="596B89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35421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2EDC1CCF-6404-0168-5DAA-577906DF9EA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3F7FA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1AA90A57-98ED-2867-9320-8F08C635B666}"/>
              </a:ext>
            </a:extLst>
          </p:cNvPr>
          <p:cNvSpPr/>
          <p:nvPr/>
        </p:nvSpPr>
        <p:spPr>
          <a:xfrm>
            <a:off x="0" y="0"/>
            <a:ext cx="177800" cy="6858000"/>
          </a:xfrm>
          <a:prstGeom prst="rect">
            <a:avLst/>
          </a:prstGeom>
          <a:solidFill>
            <a:srgbClr val="17A398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99C6FE39-3F62-E5D2-F9C7-1938825A55CD}"/>
              </a:ext>
            </a:extLst>
          </p:cNvPr>
          <p:cNvSpPr txBox="1"/>
          <p:nvPr/>
        </p:nvSpPr>
        <p:spPr>
          <a:xfrm>
            <a:off x="660400" y="355600"/>
            <a:ext cx="8890000" cy="16927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nl-NL" sz="1100" b="1">
                <a:solidFill>
                  <a:srgbClr val="17A398"/>
                </a:solidFill>
                <a:latin typeface="Aptos" panose="020B0004020202020204" pitchFamily="34" charset="0"/>
              </a:rPr>
              <a:t>UTVÄRDERA OSS</a:t>
            </a:r>
            <a:endParaRPr lang="en-SE" sz="1100" b="1">
              <a:solidFill>
                <a:srgbClr val="17A398"/>
              </a:solidFill>
              <a:latin typeface="Aptos" panose="020B0004020202020204" pitchFamily="34" charset="0"/>
            </a:endParaRP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1A9060FC-89E1-854B-9C69-6A844E5BDA34}"/>
              </a:ext>
            </a:extLst>
          </p:cNvPr>
          <p:cNvSpPr txBox="1"/>
          <p:nvPr/>
        </p:nvSpPr>
        <p:spPr>
          <a:xfrm>
            <a:off x="11074400" y="381000"/>
            <a:ext cx="533400" cy="15388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r"/>
            <a:r>
              <a:rPr lang="en-SE" sz="1000" b="1">
                <a:solidFill>
                  <a:srgbClr val="596B89"/>
                </a:solidFill>
                <a:latin typeface="Aptos" panose="020B0004020202020204" pitchFamily="34" charset="0"/>
              </a:rPr>
              <a:t>07</a:t>
            </a:r>
          </a:p>
        </p:txBody>
      </p:sp>
      <p:cxnSp>
        <p:nvCxnSpPr>
          <p:cNvPr id="6" name="Rak koppling 5">
            <a:extLst>
              <a:ext uri="{FF2B5EF4-FFF2-40B4-BE49-F238E27FC236}">
                <a16:creationId xmlns:a16="http://schemas.microsoft.com/office/drawing/2014/main" id="{896CF567-898E-B0A5-2A31-1C7373B7B6BE}"/>
              </a:ext>
            </a:extLst>
          </p:cNvPr>
          <p:cNvCxnSpPr/>
          <p:nvPr/>
        </p:nvCxnSpPr>
        <p:spPr>
          <a:xfrm>
            <a:off x="660400" y="6451600"/>
            <a:ext cx="10871200" cy="0"/>
          </a:xfrm>
          <a:prstGeom prst="line">
            <a:avLst/>
          </a:prstGeom>
          <a:ln w="12700">
            <a:solidFill>
              <a:srgbClr val="DCE8E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ruta 6">
            <a:extLst>
              <a:ext uri="{FF2B5EF4-FFF2-40B4-BE49-F238E27FC236}">
                <a16:creationId xmlns:a16="http://schemas.microsoft.com/office/drawing/2014/main" id="{7AF6C7F4-8594-FEAC-F74F-1AE1ABA7AA8A}"/>
              </a:ext>
            </a:extLst>
          </p:cNvPr>
          <p:cNvSpPr txBox="1"/>
          <p:nvPr/>
        </p:nvSpPr>
        <p:spPr>
          <a:xfrm>
            <a:off x="660400" y="6553200"/>
            <a:ext cx="7874000" cy="115416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sz="750">
                <a:solidFill>
                  <a:srgbClr val="596B89"/>
                </a:solidFill>
                <a:latin typeface="Aptos" panose="020B0004020202020204" pitchFamily="34" charset="0"/>
              </a:rPr>
              <a:t>HUBMIND AB  /  COMPANY INTRODUCTION  /  HUBMIND.SE</a:t>
            </a:r>
            <a:endParaRPr lang="en-SE" sz="750">
              <a:solidFill>
                <a:srgbClr val="596B89"/>
              </a:solidFill>
              <a:latin typeface="Aptos" panose="020B0004020202020204" pitchFamily="34" charset="0"/>
            </a:endParaRP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8B284CFF-0DF4-FB14-2186-3FDE73B63DEF}"/>
              </a:ext>
            </a:extLst>
          </p:cNvPr>
          <p:cNvSpPr txBox="1"/>
          <p:nvPr/>
        </p:nvSpPr>
        <p:spPr>
          <a:xfrm>
            <a:off x="660400" y="812800"/>
            <a:ext cx="10414000" cy="43088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sv-SE" sz="2800" b="1">
                <a:solidFill>
                  <a:srgbClr val="04194E"/>
                </a:solidFill>
                <a:latin typeface="Aptos" panose="020B0004020202020204" pitchFamily="34" charset="0"/>
              </a:rPr>
              <a:t>Underlag före det första samtalet</a:t>
            </a:r>
            <a:endParaRPr lang="en-SE" sz="2800" b="1">
              <a:solidFill>
                <a:srgbClr val="04194E"/>
              </a:solidFill>
              <a:latin typeface="Aptos" panose="020B0004020202020204" pitchFamily="34" charset="0"/>
            </a:endParaRP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C1C826B0-2C49-B480-6592-3D47AA020C6C}"/>
              </a:ext>
            </a:extLst>
          </p:cNvPr>
          <p:cNvSpPr txBox="1"/>
          <p:nvPr/>
        </p:nvSpPr>
        <p:spPr>
          <a:xfrm>
            <a:off x="660400" y="1600200"/>
            <a:ext cx="10414000" cy="200055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sv-SE" sz="1300">
                <a:solidFill>
                  <a:srgbClr val="596B89"/>
                </a:solidFill>
                <a:latin typeface="Aptos" panose="020B0004020202020204" pitchFamily="34" charset="0"/>
              </a:rPr>
              <a:t>Externa beställare och partners ska kunna förstå bolaget och bedöma tillgänglig kompetens på egen hand.</a:t>
            </a:r>
            <a:endParaRPr lang="en-SE" sz="1300">
              <a:solidFill>
                <a:srgbClr val="596B89"/>
              </a:solidFill>
              <a:latin typeface="Aptos" panose="020B0004020202020204" pitchFamily="34" charset="0"/>
            </a:endParaRPr>
          </a:p>
        </p:txBody>
      </p:sp>
      <p:sp>
        <p:nvSpPr>
          <p:cNvPr id="10" name="Rektangel: rundade hörn 9">
            <a:extLst>
              <a:ext uri="{FF2B5EF4-FFF2-40B4-BE49-F238E27FC236}">
                <a16:creationId xmlns:a16="http://schemas.microsoft.com/office/drawing/2014/main" id="{ACD07FE4-4E02-04E0-58A0-AAE6542E69C8}"/>
              </a:ext>
            </a:extLst>
          </p:cNvPr>
          <p:cNvSpPr/>
          <p:nvPr/>
        </p:nvSpPr>
        <p:spPr>
          <a:xfrm>
            <a:off x="660400" y="2489200"/>
            <a:ext cx="5130800" cy="1168400"/>
          </a:xfrm>
          <a:prstGeom prst="roundRect">
            <a:avLst/>
          </a:prstGeom>
          <a:solidFill>
            <a:srgbClr val="FFFFFF"/>
          </a:solidFill>
          <a:ln>
            <a:solidFill>
              <a:srgbClr val="DCE8E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8927609E-BD5E-304E-878C-9CF73BE242DC}"/>
              </a:ext>
            </a:extLst>
          </p:cNvPr>
          <p:cNvSpPr/>
          <p:nvPr/>
        </p:nvSpPr>
        <p:spPr>
          <a:xfrm>
            <a:off x="660400" y="2489200"/>
            <a:ext cx="76200" cy="1168400"/>
          </a:xfrm>
          <a:prstGeom prst="rect">
            <a:avLst/>
          </a:prstGeom>
          <a:solidFill>
            <a:srgbClr val="17A398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C9810AC7-D66F-6549-AE49-1069AD4209B3}"/>
              </a:ext>
            </a:extLst>
          </p:cNvPr>
          <p:cNvSpPr txBox="1"/>
          <p:nvPr/>
        </p:nvSpPr>
        <p:spPr>
          <a:xfrm>
            <a:off x="914400" y="2717800"/>
            <a:ext cx="4699000" cy="21544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nl-NL" sz="1400" b="1">
                <a:solidFill>
                  <a:srgbClr val="04194E"/>
                </a:solidFill>
                <a:latin typeface="Aptos" panose="020B0004020202020204" pitchFamily="34" charset="0"/>
              </a:rPr>
              <a:t>Bolagspresentation</a:t>
            </a:r>
            <a:endParaRPr lang="en-SE" sz="1400" b="1">
              <a:solidFill>
                <a:srgbClr val="04194E"/>
              </a:solidFill>
              <a:latin typeface="Aptos" panose="020B0004020202020204" pitchFamily="34" charset="0"/>
            </a:endParaRPr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27209668-FF47-95E6-163B-9CECDC60F8F0}"/>
              </a:ext>
            </a:extLst>
          </p:cNvPr>
          <p:cNvSpPr txBox="1"/>
          <p:nvPr/>
        </p:nvSpPr>
        <p:spPr>
          <a:xfrm>
            <a:off x="914400" y="3175000"/>
            <a:ext cx="4699000" cy="161583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sv-SE" sz="1050">
                <a:solidFill>
                  <a:srgbClr val="596B89"/>
                </a:solidFill>
                <a:latin typeface="Aptos" panose="020B0004020202020204" pitchFamily="34" charset="0"/>
              </a:rPr>
              <a:t>Färdig PDF och redigerbar PowerPoint för intern förankring.</a:t>
            </a:r>
            <a:endParaRPr lang="en-SE" sz="1050">
              <a:solidFill>
                <a:srgbClr val="596B89"/>
              </a:solidFill>
              <a:latin typeface="Aptos" panose="020B0004020202020204" pitchFamily="34" charset="0"/>
            </a:endParaRPr>
          </a:p>
        </p:txBody>
      </p:sp>
      <p:sp>
        <p:nvSpPr>
          <p:cNvPr id="14" name="Rektangel: rundade hörn 13">
            <a:extLst>
              <a:ext uri="{FF2B5EF4-FFF2-40B4-BE49-F238E27FC236}">
                <a16:creationId xmlns:a16="http://schemas.microsoft.com/office/drawing/2014/main" id="{0049F2B1-4BEF-76BE-840C-213583FE0F7B}"/>
              </a:ext>
            </a:extLst>
          </p:cNvPr>
          <p:cNvSpPr/>
          <p:nvPr/>
        </p:nvSpPr>
        <p:spPr>
          <a:xfrm>
            <a:off x="6146800" y="2489200"/>
            <a:ext cx="5130800" cy="1168400"/>
          </a:xfrm>
          <a:prstGeom prst="roundRect">
            <a:avLst/>
          </a:prstGeom>
          <a:solidFill>
            <a:srgbClr val="FFFFFF"/>
          </a:solidFill>
          <a:ln>
            <a:solidFill>
              <a:srgbClr val="DCE8E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64CBEF88-159F-18D2-963F-73A92383A246}"/>
              </a:ext>
            </a:extLst>
          </p:cNvPr>
          <p:cNvSpPr/>
          <p:nvPr/>
        </p:nvSpPr>
        <p:spPr>
          <a:xfrm>
            <a:off x="6146800" y="2489200"/>
            <a:ext cx="76200" cy="1168400"/>
          </a:xfrm>
          <a:prstGeom prst="rect">
            <a:avLst/>
          </a:prstGeom>
          <a:solidFill>
            <a:srgbClr val="27557D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16" name="textruta 15">
            <a:extLst>
              <a:ext uri="{FF2B5EF4-FFF2-40B4-BE49-F238E27FC236}">
                <a16:creationId xmlns:a16="http://schemas.microsoft.com/office/drawing/2014/main" id="{01B8C51C-568E-B4DC-7379-199E28514074}"/>
              </a:ext>
            </a:extLst>
          </p:cNvPr>
          <p:cNvSpPr txBox="1"/>
          <p:nvPr/>
        </p:nvSpPr>
        <p:spPr>
          <a:xfrm>
            <a:off x="6400800" y="2717800"/>
            <a:ext cx="4699000" cy="21544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nl-NL" sz="1400" b="1">
                <a:solidFill>
                  <a:srgbClr val="04194E"/>
                </a:solidFill>
                <a:latin typeface="Aptos" panose="020B0004020202020204" pitchFamily="34" charset="0"/>
              </a:rPr>
              <a:t>Expertprofiler &amp; CV</a:t>
            </a:r>
            <a:endParaRPr lang="en-SE" sz="1400" b="1">
              <a:solidFill>
                <a:srgbClr val="04194E"/>
              </a:solidFill>
              <a:latin typeface="Aptos" panose="020B0004020202020204" pitchFamily="34" charset="0"/>
            </a:endParaRPr>
          </a:p>
        </p:txBody>
      </p:sp>
      <p:sp>
        <p:nvSpPr>
          <p:cNvPr id="17" name="textruta 16">
            <a:extLst>
              <a:ext uri="{FF2B5EF4-FFF2-40B4-BE49-F238E27FC236}">
                <a16:creationId xmlns:a16="http://schemas.microsoft.com/office/drawing/2014/main" id="{6348FA32-5423-9B7D-64CF-972241663B4B}"/>
              </a:ext>
            </a:extLst>
          </p:cNvPr>
          <p:cNvSpPr txBox="1"/>
          <p:nvPr/>
        </p:nvSpPr>
        <p:spPr>
          <a:xfrm>
            <a:off x="6400800" y="3175000"/>
            <a:ext cx="4699000" cy="161583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sv-SE" sz="1050">
                <a:solidFill>
                  <a:srgbClr val="596B89"/>
                </a:solidFill>
                <a:latin typeface="Aptos" panose="020B0004020202020204" pitchFamily="34" charset="0"/>
              </a:rPr>
              <a:t>Individuella meriter som stöd för resurs- och kompetensbedömning.</a:t>
            </a:r>
            <a:endParaRPr lang="en-SE" sz="1050">
              <a:solidFill>
                <a:srgbClr val="596B89"/>
              </a:solidFill>
              <a:latin typeface="Aptos" panose="020B0004020202020204" pitchFamily="34" charset="0"/>
            </a:endParaRPr>
          </a:p>
        </p:txBody>
      </p:sp>
      <p:sp>
        <p:nvSpPr>
          <p:cNvPr id="18" name="Rektangel: rundade hörn 17">
            <a:extLst>
              <a:ext uri="{FF2B5EF4-FFF2-40B4-BE49-F238E27FC236}">
                <a16:creationId xmlns:a16="http://schemas.microsoft.com/office/drawing/2014/main" id="{301FFC53-54B7-A969-BE5B-24F952D1E06D}"/>
              </a:ext>
            </a:extLst>
          </p:cNvPr>
          <p:cNvSpPr/>
          <p:nvPr/>
        </p:nvSpPr>
        <p:spPr>
          <a:xfrm>
            <a:off x="660400" y="3911600"/>
            <a:ext cx="5130800" cy="1168400"/>
          </a:xfrm>
          <a:prstGeom prst="roundRect">
            <a:avLst/>
          </a:prstGeom>
          <a:solidFill>
            <a:srgbClr val="FFFFFF"/>
          </a:solidFill>
          <a:ln>
            <a:solidFill>
              <a:srgbClr val="DCE8E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D7A1678F-8134-0286-AEC7-EA955A165603}"/>
              </a:ext>
            </a:extLst>
          </p:cNvPr>
          <p:cNvSpPr/>
          <p:nvPr/>
        </p:nvSpPr>
        <p:spPr>
          <a:xfrm>
            <a:off x="660400" y="3911600"/>
            <a:ext cx="76200" cy="1168400"/>
          </a:xfrm>
          <a:prstGeom prst="rect">
            <a:avLst/>
          </a:prstGeom>
          <a:solidFill>
            <a:srgbClr val="E56B5D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20" name="textruta 19">
            <a:extLst>
              <a:ext uri="{FF2B5EF4-FFF2-40B4-BE49-F238E27FC236}">
                <a16:creationId xmlns:a16="http://schemas.microsoft.com/office/drawing/2014/main" id="{4479BD4D-DAA4-ED50-3B30-60A3267B83B7}"/>
              </a:ext>
            </a:extLst>
          </p:cNvPr>
          <p:cNvSpPr txBox="1"/>
          <p:nvPr/>
        </p:nvSpPr>
        <p:spPr>
          <a:xfrm>
            <a:off x="914400" y="4140200"/>
            <a:ext cx="4699000" cy="21544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nl-NL" sz="1400" b="1">
                <a:solidFill>
                  <a:srgbClr val="04194E"/>
                </a:solidFill>
                <a:latin typeface="Aptos" panose="020B0004020202020204" pitchFamily="34" charset="0"/>
              </a:rPr>
              <a:t>Varumärkesmaterial</a:t>
            </a:r>
            <a:endParaRPr lang="en-SE" sz="1400" b="1">
              <a:solidFill>
                <a:srgbClr val="04194E"/>
              </a:solidFill>
              <a:latin typeface="Aptos" panose="020B0004020202020204" pitchFamily="34" charset="0"/>
            </a:endParaRPr>
          </a:p>
        </p:txBody>
      </p:sp>
      <p:sp>
        <p:nvSpPr>
          <p:cNvPr id="21" name="textruta 20">
            <a:extLst>
              <a:ext uri="{FF2B5EF4-FFF2-40B4-BE49-F238E27FC236}">
                <a16:creationId xmlns:a16="http://schemas.microsoft.com/office/drawing/2014/main" id="{E8E572B4-742C-379F-4C15-8EC6A62886A7}"/>
              </a:ext>
            </a:extLst>
          </p:cNvPr>
          <p:cNvSpPr txBox="1"/>
          <p:nvPr/>
        </p:nvSpPr>
        <p:spPr>
          <a:xfrm>
            <a:off x="914400" y="4597400"/>
            <a:ext cx="4699000" cy="161583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sv-SE" sz="1050">
                <a:solidFill>
                  <a:srgbClr val="596B89"/>
                </a:solidFill>
                <a:latin typeface="Aptos" panose="020B0004020202020204" pitchFamily="34" charset="0"/>
              </a:rPr>
              <a:t>Godkända logotyper, texter, färger och typografi för partners.</a:t>
            </a:r>
            <a:endParaRPr lang="en-SE" sz="1050">
              <a:solidFill>
                <a:srgbClr val="596B89"/>
              </a:solidFill>
              <a:latin typeface="Aptos" panose="020B0004020202020204" pitchFamily="34" charset="0"/>
            </a:endParaRPr>
          </a:p>
        </p:txBody>
      </p:sp>
      <p:sp>
        <p:nvSpPr>
          <p:cNvPr id="22" name="Rektangel: rundade hörn 21">
            <a:extLst>
              <a:ext uri="{FF2B5EF4-FFF2-40B4-BE49-F238E27FC236}">
                <a16:creationId xmlns:a16="http://schemas.microsoft.com/office/drawing/2014/main" id="{3C36B7DB-63C1-ED73-BC12-9180935FBA36}"/>
              </a:ext>
            </a:extLst>
          </p:cNvPr>
          <p:cNvSpPr/>
          <p:nvPr/>
        </p:nvSpPr>
        <p:spPr>
          <a:xfrm>
            <a:off x="6146800" y="3911600"/>
            <a:ext cx="5130800" cy="1168400"/>
          </a:xfrm>
          <a:prstGeom prst="roundRect">
            <a:avLst/>
          </a:prstGeom>
          <a:solidFill>
            <a:srgbClr val="FFFFFF"/>
          </a:solidFill>
          <a:ln>
            <a:solidFill>
              <a:srgbClr val="DCE8E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637673F9-3D2E-E244-3F66-60276FF8C66F}"/>
              </a:ext>
            </a:extLst>
          </p:cNvPr>
          <p:cNvSpPr/>
          <p:nvPr/>
        </p:nvSpPr>
        <p:spPr>
          <a:xfrm>
            <a:off x="6146800" y="3911600"/>
            <a:ext cx="76200" cy="1168400"/>
          </a:xfrm>
          <a:prstGeom prst="rect">
            <a:avLst/>
          </a:prstGeom>
          <a:solidFill>
            <a:srgbClr val="F2C14E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24" name="textruta 23">
            <a:extLst>
              <a:ext uri="{FF2B5EF4-FFF2-40B4-BE49-F238E27FC236}">
                <a16:creationId xmlns:a16="http://schemas.microsoft.com/office/drawing/2014/main" id="{D9D87372-F7F4-6ACB-E255-C632F37B6C31}"/>
              </a:ext>
            </a:extLst>
          </p:cNvPr>
          <p:cNvSpPr txBox="1"/>
          <p:nvPr/>
        </p:nvSpPr>
        <p:spPr>
          <a:xfrm>
            <a:off x="6400800" y="4140200"/>
            <a:ext cx="4699000" cy="21544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nl-NL" sz="1400" b="1">
                <a:solidFill>
                  <a:srgbClr val="04194E"/>
                </a:solidFill>
                <a:latin typeface="Aptos" panose="020B0004020202020204" pitchFamily="34" charset="0"/>
              </a:rPr>
              <a:t>Fördjupande kunskap</a:t>
            </a:r>
            <a:endParaRPr lang="en-SE" sz="1400" b="1">
              <a:solidFill>
                <a:srgbClr val="04194E"/>
              </a:solidFill>
              <a:latin typeface="Aptos" panose="020B0004020202020204" pitchFamily="34" charset="0"/>
            </a:endParaRPr>
          </a:p>
        </p:txBody>
      </p:sp>
      <p:sp>
        <p:nvSpPr>
          <p:cNvPr id="25" name="textruta 24">
            <a:extLst>
              <a:ext uri="{FF2B5EF4-FFF2-40B4-BE49-F238E27FC236}">
                <a16:creationId xmlns:a16="http://schemas.microsoft.com/office/drawing/2014/main" id="{8B393997-C4D6-77FD-4DC2-140B81BE6ECA}"/>
              </a:ext>
            </a:extLst>
          </p:cNvPr>
          <p:cNvSpPr txBox="1"/>
          <p:nvPr/>
        </p:nvSpPr>
        <p:spPr>
          <a:xfrm>
            <a:off x="6400800" y="4597400"/>
            <a:ext cx="4699000" cy="161583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sv-SE" sz="1050">
                <a:solidFill>
                  <a:srgbClr val="596B89"/>
                </a:solidFill>
                <a:latin typeface="Aptos" panose="020B0004020202020204" pitchFamily="34" charset="0"/>
              </a:rPr>
              <a:t>Artiklar och tekniska perspektiv som visar hur HubMind arbetar.</a:t>
            </a:r>
            <a:endParaRPr lang="en-SE" sz="1050">
              <a:solidFill>
                <a:srgbClr val="596B89"/>
              </a:solidFill>
              <a:latin typeface="Aptos" panose="020B0004020202020204" pitchFamily="34" charset="0"/>
            </a:endParaRPr>
          </a:p>
        </p:txBody>
      </p:sp>
      <p:sp>
        <p:nvSpPr>
          <p:cNvPr id="26" name="Rektangel: rundade hörn 25">
            <a:extLst>
              <a:ext uri="{FF2B5EF4-FFF2-40B4-BE49-F238E27FC236}">
                <a16:creationId xmlns:a16="http://schemas.microsoft.com/office/drawing/2014/main" id="{236F3DD0-CD2D-0D21-41EE-8B8289BED30E}"/>
              </a:ext>
            </a:extLst>
          </p:cNvPr>
          <p:cNvSpPr/>
          <p:nvPr/>
        </p:nvSpPr>
        <p:spPr>
          <a:xfrm>
            <a:off x="660400" y="5486400"/>
            <a:ext cx="10617200" cy="584200"/>
          </a:xfrm>
          <a:prstGeom prst="roundRect">
            <a:avLst/>
          </a:prstGeom>
          <a:solidFill>
            <a:srgbClr val="CDEFE8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27" name="textruta 26">
            <a:extLst>
              <a:ext uri="{FF2B5EF4-FFF2-40B4-BE49-F238E27FC236}">
                <a16:creationId xmlns:a16="http://schemas.microsoft.com/office/drawing/2014/main" id="{EB32D82F-F456-EEDE-DE9E-523E743DE310}"/>
              </a:ext>
            </a:extLst>
          </p:cNvPr>
          <p:cNvSpPr txBox="1"/>
          <p:nvPr/>
        </p:nvSpPr>
        <p:spPr>
          <a:xfrm>
            <a:off x="863600" y="5638800"/>
            <a:ext cx="10210800" cy="15388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sv-SE" sz="1000" b="1">
                <a:solidFill>
                  <a:srgbClr val="04194E"/>
                </a:solidFill>
                <a:latin typeface="Aptos" panose="020B0004020202020204" pitchFamily="34" charset="0"/>
              </a:rPr>
              <a:t>Bolaget är avsändaren. Individprofiler visar tillgänglig kompetens, inte bolagets identitet.</a:t>
            </a:r>
            <a:endParaRPr lang="en-SE" sz="1000" b="1">
              <a:solidFill>
                <a:srgbClr val="04194E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46737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E646B798-B40A-7A82-0AFE-0B934449DD5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4194E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5F014A29-47C0-8331-1ABD-F462C4A3C427}"/>
              </a:ext>
            </a:extLst>
          </p:cNvPr>
          <p:cNvSpPr/>
          <p:nvPr/>
        </p:nvSpPr>
        <p:spPr>
          <a:xfrm>
            <a:off x="0" y="0"/>
            <a:ext cx="203200" cy="6858000"/>
          </a:xfrm>
          <a:prstGeom prst="rect">
            <a:avLst/>
          </a:prstGeom>
          <a:solidFill>
            <a:srgbClr val="17A398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52AB8E89-3713-27A2-B194-569CB092D9D5}"/>
              </a:ext>
            </a:extLst>
          </p:cNvPr>
          <p:cNvSpPr/>
          <p:nvPr/>
        </p:nvSpPr>
        <p:spPr>
          <a:xfrm>
            <a:off x="8763000" y="0"/>
            <a:ext cx="3429000" cy="6858000"/>
          </a:xfrm>
          <a:prstGeom prst="rect">
            <a:avLst/>
          </a:prstGeom>
          <a:solidFill>
            <a:srgbClr val="27557D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5" name="Rektangel: rundade hörn 4">
            <a:extLst>
              <a:ext uri="{FF2B5EF4-FFF2-40B4-BE49-F238E27FC236}">
                <a16:creationId xmlns:a16="http://schemas.microsoft.com/office/drawing/2014/main" id="{39678E6B-34F0-E49E-94F2-94417B611DAD}"/>
              </a:ext>
            </a:extLst>
          </p:cNvPr>
          <p:cNvSpPr/>
          <p:nvPr/>
        </p:nvSpPr>
        <p:spPr>
          <a:xfrm>
            <a:off x="9652000" y="939800"/>
            <a:ext cx="1422400" cy="1422400"/>
          </a:xfrm>
          <a:prstGeom prst="roundRect">
            <a:avLst/>
          </a:prstGeom>
          <a:solidFill>
            <a:srgbClr val="04194E"/>
          </a:solidFill>
          <a:ln>
            <a:solidFill>
              <a:srgbClr val="17A39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6" name="Rektangel: rundade hörn 5">
            <a:extLst>
              <a:ext uri="{FF2B5EF4-FFF2-40B4-BE49-F238E27FC236}">
                <a16:creationId xmlns:a16="http://schemas.microsoft.com/office/drawing/2014/main" id="{84EFF188-CC7C-2AED-0AA9-031C8A95046C}"/>
              </a:ext>
            </a:extLst>
          </p:cNvPr>
          <p:cNvSpPr/>
          <p:nvPr/>
        </p:nvSpPr>
        <p:spPr>
          <a:xfrm>
            <a:off x="9194800" y="2921000"/>
            <a:ext cx="2311400" cy="2311400"/>
          </a:xfrm>
          <a:prstGeom prst="roundRect">
            <a:avLst/>
          </a:prstGeom>
          <a:solidFill>
            <a:srgbClr val="04194E"/>
          </a:solidFill>
          <a:ln>
            <a:solidFill>
              <a:srgbClr val="17A39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cxnSp>
        <p:nvCxnSpPr>
          <p:cNvPr id="7" name="Rak koppling 6">
            <a:extLst>
              <a:ext uri="{FF2B5EF4-FFF2-40B4-BE49-F238E27FC236}">
                <a16:creationId xmlns:a16="http://schemas.microsoft.com/office/drawing/2014/main" id="{4B28AD79-5425-28AE-1C11-8819B8AC8D88}"/>
              </a:ext>
            </a:extLst>
          </p:cNvPr>
          <p:cNvCxnSpPr/>
          <p:nvPr/>
        </p:nvCxnSpPr>
        <p:spPr>
          <a:xfrm>
            <a:off x="8763000" y="3429000"/>
            <a:ext cx="3429000" cy="0"/>
          </a:xfrm>
          <a:prstGeom prst="line">
            <a:avLst/>
          </a:prstGeom>
          <a:ln w="25400">
            <a:solidFill>
              <a:srgbClr val="17A39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Bild 8">
            <a:extLst>
              <a:ext uri="{FF2B5EF4-FFF2-40B4-BE49-F238E27FC236}">
                <a16:creationId xmlns:a16="http://schemas.microsoft.com/office/drawing/2014/main" id="{C0683077-8D73-9F2A-8B6B-4C38F0EC11BA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60400" y="431800"/>
            <a:ext cx="3556000" cy="1143000"/>
          </a:xfrm>
          <a:prstGeom prst="rect">
            <a:avLst/>
          </a:prstGeom>
        </p:spPr>
      </p:pic>
      <p:sp>
        <p:nvSpPr>
          <p:cNvPr id="10" name="textruta 9">
            <a:extLst>
              <a:ext uri="{FF2B5EF4-FFF2-40B4-BE49-F238E27FC236}">
                <a16:creationId xmlns:a16="http://schemas.microsoft.com/office/drawing/2014/main" id="{579431C2-565D-6E10-F894-8773C3F26DE6}"/>
              </a:ext>
            </a:extLst>
          </p:cNvPr>
          <p:cNvSpPr txBox="1"/>
          <p:nvPr/>
        </p:nvSpPr>
        <p:spPr>
          <a:xfrm>
            <a:off x="685800" y="2082800"/>
            <a:ext cx="7493000" cy="15388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sv-SE" sz="1000" b="1">
                <a:solidFill>
                  <a:srgbClr val="17A398"/>
                </a:solidFill>
                <a:latin typeface="Aptos" panose="020B0004020202020204" pitchFamily="34" charset="0"/>
              </a:rPr>
              <a:t>NÄR NI BEHÖVER TEKNISK KONTROLL</a:t>
            </a:r>
            <a:endParaRPr lang="en-SE" sz="1000" b="1">
              <a:solidFill>
                <a:srgbClr val="17A398"/>
              </a:solidFill>
              <a:latin typeface="Aptos" panose="020B0004020202020204" pitchFamily="34" charset="0"/>
            </a:endParaRP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433CA130-4929-61E7-23BF-25E5E8A84E0A}"/>
              </a:ext>
            </a:extLst>
          </p:cNvPr>
          <p:cNvSpPr txBox="1"/>
          <p:nvPr/>
        </p:nvSpPr>
        <p:spPr>
          <a:xfrm>
            <a:off x="660400" y="2590800"/>
            <a:ext cx="7620000" cy="523220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sv-SE" sz="3400" b="1">
                <a:solidFill>
                  <a:srgbClr val="FFFFFF"/>
                </a:solidFill>
                <a:latin typeface="Aptos" panose="020B0004020202020204" pitchFamily="34" charset="0"/>
              </a:rPr>
              <a:t>Låt oss reda ut helheten.</a:t>
            </a:r>
            <a:endParaRPr lang="en-SE" sz="3400" b="1">
              <a:solidFill>
                <a:srgbClr val="FFFFFF"/>
              </a:solidFill>
              <a:latin typeface="Aptos" panose="020B0004020202020204" pitchFamily="34" charset="0"/>
            </a:endParaRPr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EB1B9083-C2EA-BBD2-8ECF-A811CA6C1331}"/>
              </a:ext>
            </a:extLst>
          </p:cNvPr>
          <p:cNvSpPr txBox="1"/>
          <p:nvPr/>
        </p:nvSpPr>
        <p:spPr>
          <a:xfrm>
            <a:off x="685800" y="3708400"/>
            <a:ext cx="7213600" cy="461665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sv-SE" sz="1500">
                <a:solidFill>
                  <a:srgbClr val="DCE7F3"/>
                </a:solidFill>
                <a:latin typeface="Aptos" panose="020B0004020202020204" pitchFamily="34" charset="0"/>
              </a:rPr>
              <a:t>Ta med målbilden, leverantörsfrågan eller den tekniska knuten. HubMind hjälper er att skapa en riktning som går att genomföra och äga.</a:t>
            </a:r>
            <a:endParaRPr lang="en-SE" sz="1500">
              <a:solidFill>
                <a:srgbClr val="DCE7F3"/>
              </a:solidFill>
              <a:latin typeface="Aptos" panose="020B0004020202020204" pitchFamily="34" charset="0"/>
            </a:endParaRPr>
          </a:p>
        </p:txBody>
      </p:sp>
      <p:sp>
        <p:nvSpPr>
          <p:cNvPr id="13" name="Rektangel: rundade hörn 12">
            <a:extLst>
              <a:ext uri="{FF2B5EF4-FFF2-40B4-BE49-F238E27FC236}">
                <a16:creationId xmlns:a16="http://schemas.microsoft.com/office/drawing/2014/main" id="{82CB6E30-C75B-AA6D-A28C-E409430FE8F9}"/>
              </a:ext>
            </a:extLst>
          </p:cNvPr>
          <p:cNvSpPr/>
          <p:nvPr/>
        </p:nvSpPr>
        <p:spPr>
          <a:xfrm>
            <a:off x="685800" y="5232400"/>
            <a:ext cx="5334000" cy="609600"/>
          </a:xfrm>
          <a:prstGeom prst="roundRect">
            <a:avLst/>
          </a:prstGeom>
          <a:solidFill>
            <a:srgbClr val="17A398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14" name="textruta 13">
            <a:extLst>
              <a:ext uri="{FF2B5EF4-FFF2-40B4-BE49-F238E27FC236}">
                <a16:creationId xmlns:a16="http://schemas.microsoft.com/office/drawing/2014/main" id="{5681DCAA-2788-0D97-D0FF-6FF89E5F6F8A}"/>
              </a:ext>
            </a:extLst>
          </p:cNvPr>
          <p:cNvSpPr txBox="1"/>
          <p:nvPr/>
        </p:nvSpPr>
        <p:spPr>
          <a:xfrm>
            <a:off x="889000" y="5410200"/>
            <a:ext cx="4927600" cy="184666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nl-NL" sz="1200" b="1">
                <a:solidFill>
                  <a:srgbClr val="FFFFFF"/>
                </a:solidFill>
                <a:latin typeface="Aptos" panose="020B0004020202020204" pitchFamily="34" charset="0"/>
              </a:rPr>
              <a:t>HUBMIND.SE  /  +46 10 164 69 00</a:t>
            </a:r>
            <a:endParaRPr lang="en-SE" sz="1200" b="1">
              <a:solidFill>
                <a:srgbClr val="FFFFFF"/>
              </a:solidFill>
              <a:latin typeface="Aptos" panose="020B0004020202020204" pitchFamily="34" charset="0"/>
            </a:endParaRPr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0D5604CF-21BE-80EE-F9B7-13BE6D544A7C}"/>
              </a:ext>
            </a:extLst>
          </p:cNvPr>
          <p:cNvSpPr txBox="1"/>
          <p:nvPr/>
        </p:nvSpPr>
        <p:spPr>
          <a:xfrm>
            <a:off x="685800" y="6121400"/>
            <a:ext cx="7747000" cy="138499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sv-SE" sz="900">
                <a:solidFill>
                  <a:srgbClr val="DCE8EF"/>
                </a:solidFill>
                <a:latin typeface="Aptos" panose="020B0004020202020204" pitchFamily="34" charset="0"/>
              </a:rPr>
              <a:t>Falkenberg, Sverige  /  Uppdrag i Sverige och internationellt</a:t>
            </a:r>
            <a:endParaRPr lang="en-SE" sz="900">
              <a:solidFill>
                <a:srgbClr val="DCE8EF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16104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21C482E471C1049AE27F74221F8FE7D" ma:contentTypeVersion="12" ma:contentTypeDescription="Skapa ett nytt dokument." ma:contentTypeScope="" ma:versionID="cdd9d7671a0b961cc1f4d4802c761a3a">
  <xsd:schema xmlns:xsd="http://www.w3.org/2001/XMLSchema" xmlns:xs="http://www.w3.org/2001/XMLSchema" xmlns:p="http://schemas.microsoft.com/office/2006/metadata/properties" xmlns:ns2="b44d7548-f286-4327-b1e4-06bb2cf3e2cd" xmlns:ns3="5614124f-564a-4977-b2de-9cfd9ac80eae" targetNamespace="http://schemas.microsoft.com/office/2006/metadata/properties" ma:root="true" ma:fieldsID="f4082c99723596f55ec4a476d82edf08" ns2:_="" ns3:_="">
    <xsd:import namespace="b44d7548-f286-4327-b1e4-06bb2cf3e2cd"/>
    <xsd:import namespace="5614124f-564a-4977-b2de-9cfd9ac80ea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4d7548-f286-4327-b1e4-06bb2cf3e2c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Bildmarkeringar" ma:readOnly="false" ma:fieldId="{5cf76f15-5ced-4ddc-b409-7134ff3c332f}" ma:taxonomyMulti="true" ma:sspId="f6fdfe4a-2230-4dfd-b79a-2fb5fdbedb9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14124f-564a-4977-b2de-9cfd9ac80eae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6e0fdc28-43aa-4b4f-8746-933a41330b77}" ma:internalName="TaxCatchAll" ma:showField="CatchAllData" ma:web="5614124f-564a-4977-b2de-9cfd9ac80ea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44d7548-f286-4327-b1e4-06bb2cf3e2cd">
      <Terms xmlns="http://schemas.microsoft.com/office/infopath/2007/PartnerControls"/>
    </lcf76f155ced4ddcb4097134ff3c332f>
    <TaxCatchAll xmlns="5614124f-564a-4977-b2de-9cfd9ac80eae" xsi:nil="true"/>
  </documentManagement>
</p:properties>
</file>

<file path=customXml/itemProps1.xml><?xml version="1.0" encoding="utf-8"?>
<ds:datastoreItem xmlns:ds="http://schemas.openxmlformats.org/officeDocument/2006/customXml" ds:itemID="{50D0B798-88E3-4F5C-82A5-2DD36788E926}"/>
</file>

<file path=customXml/itemProps2.xml><?xml version="1.0" encoding="utf-8"?>
<ds:datastoreItem xmlns:ds="http://schemas.openxmlformats.org/officeDocument/2006/customXml" ds:itemID="{46ED8EB4-29E6-4528-9B42-E28B52990B2F}"/>
</file>

<file path=customXml/itemProps3.xml><?xml version="1.0" encoding="utf-8"?>
<ds:datastoreItem xmlns:ds="http://schemas.openxmlformats.org/officeDocument/2006/customXml" ds:itemID="{16F49FFF-585B-42BB-9812-7CE31000C407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532</Words>
  <Application>Microsoft Office PowerPoint</Application>
  <PresentationFormat>Anpassad</PresentationFormat>
  <Paragraphs>109</Paragraphs>
  <Slides>8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8</vt:i4>
      </vt:variant>
    </vt:vector>
  </HeadingPairs>
  <TitlesOfParts>
    <vt:vector size="12" baseType="lpstr">
      <vt:lpstr>Aptos</vt:lpstr>
      <vt:lpstr>Aptos Display</vt:lpstr>
      <vt:lpstr>Arial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David Nordin</dc:creator>
  <cp:lastModifiedBy>David Nordin</cp:lastModifiedBy>
  <cp:revision>1</cp:revision>
  <dcterms:created xsi:type="dcterms:W3CDTF">2026-07-25T09:08:30Z</dcterms:created>
  <dcterms:modified xsi:type="dcterms:W3CDTF">2026-07-25T09:08:30Z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0x010100821C482E471C1049AE27F74221F8FE7D</vt:lpwstr>
  </property>
</Properties>
</file>